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0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63D248F-01FA-437A-AF83-59D44D7CD9A3}" type="datetimeFigureOut">
              <a:rPr lang="el-GR"/>
              <a:pPr>
                <a:defRPr/>
              </a:pPr>
              <a:t>24/11/2015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C7F5935-EE5A-4100-ACA1-70F1D3058142}" type="slidenum">
              <a:rPr lang="el-GR"/>
              <a:pPr>
                <a:defRPr/>
              </a:pPr>
              <a:t>‹#›</a:t>
            </a:fld>
            <a:endParaRPr lang="el-GR"/>
          </a:p>
        </p:txBody>
      </p:sp>
    </p:spTree>
    <p:extLst>
      <p:ext uri="{BB962C8B-B14F-4D97-AF65-F5344CB8AC3E}">
        <p14:creationId xmlns:p14="http://schemas.microsoft.com/office/powerpoint/2010/main" xmlns="" val="293094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536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379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521F84-2F44-41D0-AA3B-04B9AA08A260}" type="slidenum">
              <a:rPr lang="el-GR"/>
              <a:pPr fontAlgn="base">
                <a:spcBef>
                  <a:spcPct val="0"/>
                </a:spcBef>
                <a:spcAft>
                  <a:spcPct val="0"/>
                </a:spcAft>
                <a:defRP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379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301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CD58CC-A853-4724-8C05-41657EDF02F7}" type="slidenum">
              <a:rPr lang="el-GR"/>
              <a:pPr fontAlgn="base">
                <a:spcBef>
                  <a:spcPct val="0"/>
                </a:spcBef>
                <a:spcAft>
                  <a:spcPct val="0"/>
                </a:spcAft>
                <a:defRPr/>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584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403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10ABA3-CE61-4814-B195-D0E87C46AF65}" type="slidenum">
              <a:rPr lang="el-GR"/>
              <a:pPr fontAlgn="base">
                <a:spcBef>
                  <a:spcPct val="0"/>
                </a:spcBef>
                <a:spcAft>
                  <a:spcPct val="0"/>
                </a:spcAft>
                <a:defRPr/>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789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506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C6217A-10DC-48B8-A6EB-6150747E4072}" type="slidenum">
              <a:rPr lang="el-GR"/>
              <a:pPr fontAlgn="base">
                <a:spcBef>
                  <a:spcPct val="0"/>
                </a:spcBef>
                <a:spcAft>
                  <a:spcPct val="0"/>
                </a:spcAft>
                <a:defRPr/>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993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608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86F26-CD0D-4999-88C9-A140F2C1156B}" type="slidenum">
              <a:rPr lang="el-GR"/>
              <a:pPr fontAlgn="base">
                <a:spcBef>
                  <a:spcPct val="0"/>
                </a:spcBef>
                <a:spcAft>
                  <a:spcPct val="0"/>
                </a:spcAft>
                <a:defRPr/>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198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710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496733-BADD-49E4-A1B6-D640088D9675}" type="slidenum">
              <a:rPr lang="el-GR"/>
              <a:pPr fontAlgn="base">
                <a:spcBef>
                  <a:spcPct val="0"/>
                </a:spcBef>
                <a:spcAft>
                  <a:spcPct val="0"/>
                </a:spcAft>
                <a:defRPr/>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403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813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AE1A2D-4897-4CFE-94D1-86A1C3DB127E}" type="slidenum">
              <a:rPr lang="el-GR"/>
              <a:pPr fontAlgn="base">
                <a:spcBef>
                  <a:spcPct val="0"/>
                </a:spcBef>
                <a:spcAft>
                  <a:spcPct val="0"/>
                </a:spcAft>
                <a:defRPr/>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608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915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4C7522-BBCD-419A-8738-55CFBEDCC55F}" type="slidenum">
              <a:rPr lang="el-GR"/>
              <a:pPr fontAlgn="base">
                <a:spcBef>
                  <a:spcPct val="0"/>
                </a:spcBef>
                <a:spcAft>
                  <a:spcPct val="0"/>
                </a:spcAft>
                <a:defRPr/>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813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018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147C26-D823-4289-8E92-490583C41BE4}" type="slidenum">
              <a:rPr lang="el-GR"/>
              <a:pPr fontAlgn="base">
                <a:spcBef>
                  <a:spcPct val="0"/>
                </a:spcBef>
                <a:spcAft>
                  <a:spcPct val="0"/>
                </a:spcAft>
                <a:defRPr/>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017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120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2F14EB-D506-4B57-AFCC-BF13921BDAB6}" type="slidenum">
              <a:rPr lang="el-GR"/>
              <a:pPr fontAlgn="base">
                <a:spcBef>
                  <a:spcPct val="0"/>
                </a:spcBef>
                <a:spcAft>
                  <a:spcPct val="0"/>
                </a:spcAft>
                <a:defRPr/>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222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222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9697AC-2C77-41C5-BA95-CFA6B2FF2950}" type="slidenum">
              <a:rPr lang="el-GR"/>
              <a:pPr fontAlgn="base">
                <a:spcBef>
                  <a:spcPct val="0"/>
                </a:spcBef>
                <a:spcAft>
                  <a:spcPct val="0"/>
                </a:spcAft>
                <a:defRPr/>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741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482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73906-DB0F-4AB7-9606-11EE6AD71A85}" type="slidenum">
              <a:rPr lang="el-GR"/>
              <a:pPr fontAlgn="base">
                <a:spcBef>
                  <a:spcPct val="0"/>
                </a:spcBef>
                <a:spcAft>
                  <a:spcPct val="0"/>
                </a:spcAft>
                <a:defRPr/>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325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FF2429-C728-4587-8C7C-A34BDCFCE84A}" type="slidenum">
              <a:rPr lang="el-GR"/>
              <a:pPr fontAlgn="base">
                <a:spcBef>
                  <a:spcPct val="0"/>
                </a:spcBef>
                <a:spcAft>
                  <a:spcPct val="0"/>
                </a:spcAft>
                <a:defRPr/>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632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42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29F4B1-CA72-4172-900E-CE3D7805596E}" type="slidenum">
              <a:rPr lang="el-GR"/>
              <a:pPr fontAlgn="base">
                <a:spcBef>
                  <a:spcPct val="0"/>
                </a:spcBef>
                <a:spcAft>
                  <a:spcPct val="0"/>
                </a:spcAft>
                <a:defRPr/>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837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530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49AADD-A15F-461F-882E-AA812DB9C59C}" type="slidenum">
              <a:rPr lang="el-GR"/>
              <a:pPr fontAlgn="base">
                <a:spcBef>
                  <a:spcPct val="0"/>
                </a:spcBef>
                <a:spcAft>
                  <a:spcPct val="0"/>
                </a:spcAft>
                <a:defRPr/>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632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2D5916-4A44-4CF8-8203-87F9F2FFA7E3}" type="slidenum">
              <a:rPr lang="el-GR"/>
              <a:pPr fontAlgn="base">
                <a:spcBef>
                  <a:spcPct val="0"/>
                </a:spcBef>
                <a:spcAft>
                  <a:spcPct val="0"/>
                </a:spcAft>
                <a:defRPr/>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734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E2B92D-D835-4F37-B0B8-5C251E6775A4}" type="slidenum">
              <a:rPr lang="el-GR"/>
              <a:pPr fontAlgn="base">
                <a:spcBef>
                  <a:spcPct val="0"/>
                </a:spcBef>
                <a:spcAft>
                  <a:spcPct val="0"/>
                </a:spcAft>
                <a:defRPr/>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837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FFBAB6-CF87-4F1F-B44B-434577C423F3}" type="slidenum">
              <a:rPr lang="el-GR"/>
              <a:pPr fontAlgn="base">
                <a:spcBef>
                  <a:spcPct val="0"/>
                </a:spcBef>
                <a:spcAft>
                  <a:spcPct val="0"/>
                </a:spcAft>
                <a:defRPr/>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656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939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D8DF9D-26F3-409C-BB23-D4FCE9B32631}" type="slidenum">
              <a:rPr lang="el-GR"/>
              <a:pPr fontAlgn="base">
                <a:spcBef>
                  <a:spcPct val="0"/>
                </a:spcBef>
                <a:spcAft>
                  <a:spcPct val="0"/>
                </a:spcAft>
                <a:defRPr/>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861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042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A1373F3-CBFE-4B82-8575-A3FF7E7F4618}" type="slidenum">
              <a:rPr lang="el-GR"/>
              <a:pPr fontAlgn="base">
                <a:spcBef>
                  <a:spcPct val="0"/>
                </a:spcBef>
                <a:spcAft>
                  <a:spcPct val="0"/>
                </a:spcAft>
                <a:defRPr/>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065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144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37BA52-6286-4013-A5C8-99BBACD4D71C}" type="slidenum">
              <a:rPr lang="el-GR"/>
              <a:pPr fontAlgn="base">
                <a:spcBef>
                  <a:spcPct val="0"/>
                </a:spcBef>
                <a:spcAft>
                  <a:spcPct val="0"/>
                </a:spcAft>
                <a:defRPr/>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270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246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744973-D4CE-4080-901B-EF9D16F6CAA1}" type="slidenum">
              <a:rPr lang="el-GR"/>
              <a:pPr fontAlgn="base">
                <a:spcBef>
                  <a:spcPct val="0"/>
                </a:spcBef>
                <a:spcAft>
                  <a:spcPct val="0"/>
                </a:spcAft>
                <a:defRPr/>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584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FF7282-EE00-464D-B850-8D69C75FDDE0}" type="slidenum">
              <a:rPr lang="el-GR"/>
              <a:pPr fontAlgn="base">
                <a:spcBef>
                  <a:spcPct val="0"/>
                </a:spcBef>
                <a:spcAft>
                  <a:spcPct val="0"/>
                </a:spcAft>
                <a:defRPr/>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475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349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D1036D-3F5B-4609-8219-C1AE4D008A78}" type="slidenum">
              <a:rPr lang="el-GR"/>
              <a:pPr fontAlgn="base">
                <a:spcBef>
                  <a:spcPct val="0"/>
                </a:spcBef>
                <a:spcAft>
                  <a:spcPct val="0"/>
                </a:spcAft>
                <a:defRPr/>
              </a:pPr>
              <a:t>30</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686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80F794-3242-457F-9A16-95AC0B854932}" type="slidenum">
              <a:rPr lang="el-GR"/>
              <a:pPr fontAlgn="base">
                <a:spcBef>
                  <a:spcPct val="0"/>
                </a:spcBef>
                <a:spcAft>
                  <a:spcPct val="0"/>
                </a:spcAft>
                <a:defRPr/>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355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789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3AA578-A106-4EA3-B3F2-0B8F24FDEFD6}" type="slidenum">
              <a:rPr lang="el-GR"/>
              <a:pPr fontAlgn="base">
                <a:spcBef>
                  <a:spcPct val="0"/>
                </a:spcBef>
                <a:spcAft>
                  <a:spcPct val="0"/>
                </a:spcAft>
                <a:defRPr/>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891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4DD4C6-BF05-46DE-BF39-44F99505071C}" type="slidenum">
              <a:rPr lang="el-GR"/>
              <a:pPr fontAlgn="base">
                <a:spcBef>
                  <a:spcPct val="0"/>
                </a:spcBef>
                <a:spcAft>
                  <a:spcPct val="0"/>
                </a:spcAft>
                <a:defRPr/>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994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2CBCF1-A827-4035-A9CC-2FB21E089878}" type="slidenum">
              <a:rPr lang="el-GR"/>
              <a:pPr fontAlgn="base">
                <a:spcBef>
                  <a:spcPct val="0"/>
                </a:spcBef>
                <a:spcAft>
                  <a:spcPct val="0"/>
                </a:spcAft>
                <a:defRPr/>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969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09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B9092F-93CD-43E5-9DFB-B8A0EEE960B7}" type="slidenum">
              <a:rPr lang="el-GR"/>
              <a:pPr fontAlgn="base">
                <a:spcBef>
                  <a:spcPct val="0"/>
                </a:spcBef>
                <a:spcAft>
                  <a:spcPct val="0"/>
                </a:spcAft>
                <a:defRPr/>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174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198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41E728-23B3-4405-8742-AFC6DCDA7D7D}" type="slidenum">
              <a:rPr lang="el-GR"/>
              <a:pPr fontAlgn="base">
                <a:spcBef>
                  <a:spcPct val="0"/>
                </a:spcBef>
                <a:spcAft>
                  <a:spcPct val="0"/>
                </a:spcAft>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18AC6B67-668C-4220-ABBF-713AEFD7AF52}" type="datetimeFigureOut">
              <a:rPr lang="el-GR"/>
              <a:pPr>
                <a:defRPr/>
              </a:pPr>
              <a:t>24/11/2015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A869DED-78FE-486D-8301-4386C306DAA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3625763-43C7-47F8-A088-727BE3AE9468}" type="datetimeFigureOut">
              <a:rPr lang="el-GR"/>
              <a:pPr>
                <a:defRPr/>
              </a:pPr>
              <a:t>24/11/2015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157D2D6-0DD2-4271-BCD8-FB6B686C492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A6E3861-03A6-4192-9879-5B6C73858C29}" type="datetimeFigureOut">
              <a:rPr lang="el-GR"/>
              <a:pPr>
                <a:defRPr/>
              </a:pPr>
              <a:t>24/11/2015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2EC920A-4DB9-45AD-A382-A2C3BB44879A}"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3FBB3C2-8BCA-44FD-8E43-FF3CA30E9695}" type="datetimeFigureOut">
              <a:rPr lang="el-GR"/>
              <a:pPr>
                <a:defRPr/>
              </a:pPr>
              <a:t>24/11/2015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E4207F3-EAC8-4D19-B980-C4D8EE275149}"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E6F5FF65-BE6E-434F-A5E3-970D3A16E780}" type="datetimeFigureOut">
              <a:rPr lang="el-GR"/>
              <a:pPr>
                <a:defRPr/>
              </a:pPr>
              <a:t>24/11/2015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9C597B7-533F-4AA5-BF87-34AD24095BCB}"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304B7E67-8FEA-4034-A5B3-2784ECEC63D8}" type="datetimeFigureOut">
              <a:rPr lang="el-GR"/>
              <a:pPr>
                <a:defRPr/>
              </a:pPr>
              <a:t>24/11/2015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3078B3E6-C14D-4E45-9419-04EE45FB88C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55E37B86-0454-4AFE-934E-88706A69739C}" type="datetimeFigureOut">
              <a:rPr lang="el-GR"/>
              <a:pPr>
                <a:defRPr/>
              </a:pPr>
              <a:t>24/11/2015</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2072AC75-4E1C-4E4A-B26B-AF690408D19E}"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AA18579-D6D8-417C-9DCB-1926CB3B7DE5}" type="datetimeFigureOut">
              <a:rPr lang="el-GR"/>
              <a:pPr>
                <a:defRPr/>
              </a:pPr>
              <a:t>24/11/2015</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58DE81B4-4B76-4CC8-B56B-8044F261BE1E}"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718C0FA4-BBF8-4220-B103-942AFB0DD666}" type="datetimeFigureOut">
              <a:rPr lang="el-GR"/>
              <a:pPr>
                <a:defRPr/>
              </a:pPr>
              <a:t>24/11/2015</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41AD6502-C920-414D-9FDD-E6283F64EB1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90D7CE9F-08EF-4CFC-B876-FF9CBDC66E05}" type="datetimeFigureOut">
              <a:rPr lang="el-GR"/>
              <a:pPr>
                <a:defRPr/>
              </a:pPr>
              <a:t>24/11/2015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AA1D792-30E2-48DD-BFD5-7625A23FD898}"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4CD2ABC8-36F2-46DB-BDE4-988A5CE8C020}" type="datetimeFigureOut">
              <a:rPr lang="el-GR"/>
              <a:pPr>
                <a:defRPr/>
              </a:pPr>
              <a:t>24/11/2015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CD69B808-838C-4D0C-AC61-07A9A8CEA539}"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30F55AD-E795-425B-94F8-6B211E4DEABE}" type="datetimeFigureOut">
              <a:rPr lang="el-GR"/>
              <a:pPr>
                <a:defRPr/>
              </a:pPr>
              <a:t>24/11/2015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97383B6-8CE1-45A7-97F7-146292E1F98B}"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ctrTitle"/>
          </p:nvPr>
        </p:nvSpPr>
        <p:spPr/>
        <p:txBody>
          <a:bodyPr/>
          <a:lstStyle/>
          <a:p>
            <a:pPr eaLnBrk="1" hangingPunct="1"/>
            <a:r>
              <a:rPr lang="el-GR" smtClean="0"/>
              <a:t>ΜΕΘΟΔΟΙ ΥΠΟΛΟΓΙΣΜΟΥ ΤΟΥ ΝΕΚΡΟΥ ΣΗΜΕΙΟΥ</a:t>
            </a:r>
          </a:p>
        </p:txBody>
      </p:sp>
      <p:sp>
        <p:nvSpPr>
          <p:cNvPr id="3" name="2 - Υπότιτλος"/>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el-GR" dirty="0" smtClean="0"/>
              <a:t>ΑΠΌ ΤΑ ΔΕΔΟΜΕΝΑ ΠΡΟΚΥΠΤΕΙ ΌΤΙ ΓΙΑ ΝΑ ΚΑΛΥΨΕΙ Η ΕΠΙΧΕΙΡΗΣΗ ΒΗΤΑ ΜΟΝΑ ΤΑ ΣΤΑΘΕΡΑ Της ΕΞΟΔΑ ΠΡΕΠΕΙ ΝΑ ΠΡΑΓΜΑΤΟΠΟΙΗΣΕΙ ΠΑΡΑΓΩΓΗ 10000 ΜΟΝΑΔΩΝ ΤΗΝ ΟΠΟΙΑ ΚΑΙ ΝΑ ΠΩΛΗΣΕΙ ΕΞ ΟΛΟΚΛΗΡΟΥ.</a:t>
            </a:r>
          </a:p>
          <a:p>
            <a:pPr eaLnBrk="1" fontAlgn="auto" hangingPunct="1">
              <a:spcAft>
                <a:spcPts val="0"/>
              </a:spcAft>
              <a:buFont typeface="Arial" pitchFamily="34" charset="0"/>
              <a:buChar char="•"/>
              <a:defRPr/>
            </a:pPr>
            <a:r>
              <a:rPr lang="el-GR" dirty="0" smtClean="0"/>
              <a:t>ΣΤΟ ΣΗΜΕΙΟ ΑΥΤΌ Η ΕΠΙΧΕΙΡΗΣΗ ΔΕΝ ΠΡΑΓΜΑΤΟΠΟΙΕΙ ΟΥΤΕ ΚΕΡΔΟΣ ΟΥΤΕ ΖΗΜΙΑ.</a:t>
            </a:r>
          </a:p>
          <a:p>
            <a:pPr eaLnBrk="1" fontAlgn="auto" hangingPunct="1">
              <a:spcAft>
                <a:spcPts val="0"/>
              </a:spcAft>
              <a:buFont typeface="Arial" pitchFamily="34" charset="0"/>
              <a:buChar char="•"/>
              <a:defRPr/>
            </a:pPr>
            <a:r>
              <a:rPr lang="el-GR" dirty="0" smtClean="0"/>
              <a:t>Η ΠΛΗΡΟΦΟΡΙΑ ΑΥΤΉ ΕΊΝΑΙ ΠΟΛΎ ΧΡΗΣΙΜΗ ΓΙΑ ΤΗ ΔΙΟΙΚΗΣΗ Της ΕΤΑΙΡΕΙΑΣ ΓΙΑΤΙ ΤΗΣ ΕΠΙΤΡΕΠΕΙ ΝΑ ΚΑΤΕΥΘΥΝΕΙ ΤΗΝ ΠΟΛΙΤΙΚΗ ΠΩΛΗΣΕΩΝ ΕΤΣΙ ΏΣΤΕ ΝΑ ΠΡΑΓΜΑΤΟΠΟΙΕΙ ΤΕΤΟΙΟ ΥΨΟΣ ΠΩΛΗΣΕΩΝ ΠΟΥ ΝΑ ΕΠΙΤΥΓΧΑΝΕΙ ΚΕΡΔΟΦΟΡΟ ΑΠΟΤΕΛΕΣΜΑ.</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 Τίτλος"/>
          <p:cNvSpPr>
            <a:spLocks noGrp="1"/>
          </p:cNvSpPr>
          <p:nvPr>
            <p:ph type="title"/>
          </p:nvPr>
        </p:nvSpPr>
        <p:spPr/>
        <p:txBody>
          <a:bodyPr/>
          <a:lstStyle/>
          <a:p>
            <a:pPr eaLnBrk="1" hangingPunct="1"/>
            <a:r>
              <a:rPr lang="el-GR" smtClean="0"/>
              <a:t>ΜΕΘΟΔΟΣ ΤΟΥ ΜΕΙΚΤΟΥ ΚΕΡΔΟΥΣ</a:t>
            </a:r>
          </a:p>
        </p:txBody>
      </p:sp>
      <p:sp>
        <p:nvSpPr>
          <p:cNvPr id="34818" name="2 - Θέση περιεχομένου"/>
          <p:cNvSpPr>
            <a:spLocks noGrp="1"/>
          </p:cNvSpPr>
          <p:nvPr>
            <p:ph idx="1"/>
          </p:nvPr>
        </p:nvSpPr>
        <p:spPr/>
        <p:txBody>
          <a:bodyPr/>
          <a:lstStyle/>
          <a:p>
            <a:pPr eaLnBrk="1" hangingPunct="1"/>
            <a:r>
              <a:rPr lang="el-GR" smtClean="0"/>
              <a:t>Η ΜΕΘΟΔΟΣ ΤΟΥ ΜΕΙΚΤΟΥ ΚΕΡΔΟΥΣ ΔΕΙΧΝΕΙ ΠΙΟ ΚΑΘΑΡΑ ΤΙΣ ΣΧΕΣΕΙΣ ΜΕΤΑΞΥ ΠΩΛΗΣΕΩΝ ΚΟΣΤΟΥΣ ΚΑΙ ΚΕΡΔΩΝ ΜΙΑΣ ΕΠΙΧΕΙΡΗΣΗΣ</a:t>
            </a:r>
          </a:p>
          <a:p>
            <a:pPr eaLnBrk="1" hangingPunct="1"/>
            <a:r>
              <a:rPr lang="el-GR" smtClean="0"/>
              <a:t>ΠΕΡΙΘΩΡΙΟ ΚΕΡΔΟΥΣ ΕΊΝΑΙ ΤΟ ΠΟΣΟ ΕΚΕΙΝΟ ΠΟΥ ΑΠΟΜΕΝΕΙ ΜΕΤΑ ΤΗΝ ΑΦΑΙΡΕΣΗ ΑΠΌ ΤΗΝ ΤΙΜΗ ΠΩΛΗΣΕΩΣ ΤΩΝ ΜΕΤΑΒΛΗΤΩΝ ΚΑΙ ΣΤΑΘΕΡΩΝ ΔΑΠΑΝΩΝ.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l-GR" dirty="0" smtClean="0"/>
              <a:t>ΑΝ Η ΤΙΜΗ ΠΩΛΗΣΕΩΣ ΕΊΝΑΙ 20 Ε ΚΑΤΆ ΜΟΝΑΔΑ ΚΑΙ ΟΙ ΜΕΤΑΒΛΗΤΕΣ ΔΑΠΑΝΕΣ ΕΊΝΑΙ 8 Ε ΚΑΤΆ ΜΟΝΑΔΑ ΤΟΤΕ ΤΟ ΠΕΡΙΘΩΡΙΟ ΚΕΡΔΟΥΣ ΤΟ ΟΠΟΙΟ ΔΙΑΤΙΘΕΤΑΙ ΓΙΑ ΤΗΝ ΚΑΛΥΨΗ ΤΩΝ ΣΤΑΘΕΡΩΝ ΔΑΠΑΝΩΝ ΕΊΝΑΙ 12 Ε.</a:t>
            </a:r>
          </a:p>
          <a:p>
            <a:pPr eaLnBrk="1" fontAlgn="auto" hangingPunct="1">
              <a:spcAft>
                <a:spcPts val="0"/>
              </a:spcAft>
              <a:buFont typeface="Arial" pitchFamily="34" charset="0"/>
              <a:buChar char="•"/>
              <a:defRPr/>
            </a:pPr>
            <a:r>
              <a:rPr lang="el-GR" dirty="0" smtClean="0"/>
              <a:t>ΕΦΟΣΟΝ ΚΆΘΕ ΜΟΝΑΔΑ ΠΩΛΗΣΕΩΝ ΣΥΝΕΙΣΦΕΡΕΙ 12 Ε ΓΙΑ ΣΤΑΘΕΡΕΣ ΔΑΠΑΝΕΣ ΤΟΤΕ ΤΟ ΝΕΚΡΟ ΣΗΜΕΙΟ ΣΕ ΜΟΝΑΔΕΣ ΠΩΛΗΣΕΩΝ ΒΡΙΣΚΕΤΑΙ ΑΠΌ ΤΟΝ ΤΥΠΟ</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 Τίτλος"/>
          <p:cNvSpPr>
            <a:spLocks noGrp="1"/>
          </p:cNvSpPr>
          <p:nvPr>
            <p:ph type="title"/>
          </p:nvPr>
        </p:nvSpPr>
        <p:spPr/>
        <p:txBody>
          <a:bodyPr/>
          <a:lstStyle/>
          <a:p>
            <a:pPr eaLnBrk="1" hangingPunct="1"/>
            <a:endParaRPr lang="el-GR" smtClean="0"/>
          </a:p>
        </p:txBody>
      </p:sp>
      <p:sp>
        <p:nvSpPr>
          <p:cNvPr id="38914" name="2 - Θέση περιεχομένου"/>
          <p:cNvSpPr>
            <a:spLocks noGrp="1"/>
          </p:cNvSpPr>
          <p:nvPr>
            <p:ph idx="1"/>
          </p:nvPr>
        </p:nvSpPr>
        <p:spPr/>
        <p:txBody>
          <a:bodyPr/>
          <a:lstStyle/>
          <a:p>
            <a:pPr eaLnBrk="1" hangingPunct="1"/>
            <a:r>
              <a:rPr lang="el-GR" smtClean="0"/>
              <a:t>Χ= ΣΤΑΘΕΡΕΣ ΔΑΠΑΝΕΣ+ ΚΑΘΑΡΑ ΚΕΡΔΗ/ ΚΑΤΆ ΜΟΝΑΔΑ ΣΥΜΜΕΤΟΧΗ ΣΤΑΘΕΡΩΝ ΔΑΠΑΝΩΝ</a:t>
            </a:r>
          </a:p>
          <a:p>
            <a:pPr eaLnBrk="1" hangingPunct="1"/>
            <a:r>
              <a:rPr lang="el-GR" smtClean="0"/>
              <a:t>Χ= Σ+Κ / Τ-Μ</a:t>
            </a:r>
          </a:p>
          <a:p>
            <a:pPr eaLnBrk="1" hangingPunct="1"/>
            <a:r>
              <a:rPr lang="el-GR" smtClean="0"/>
              <a:t>Χ= 120000/ 12= 10000 ΜΟΝΑΔΕΣ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ΜΕΘΟΔΟΣ ΤΗΣ ΓΡΑΦΙΚΗΣ ΠΑΡΑΣΤΑΣΕΩΣ</a:t>
            </a:r>
            <a:endParaRPr lang="el-GR" dirty="0"/>
          </a:p>
        </p:txBody>
      </p:sp>
      <p:sp>
        <p:nvSpPr>
          <p:cNvPr id="40962" name="2 - Θέση περιεχομένου"/>
          <p:cNvSpPr>
            <a:spLocks noGrp="1"/>
          </p:cNvSpPr>
          <p:nvPr>
            <p:ph idx="1"/>
          </p:nvPr>
        </p:nvSpPr>
        <p:spPr/>
        <p:txBody>
          <a:bodyPr/>
          <a:lstStyle/>
          <a:p>
            <a:pPr eaLnBrk="1" hangingPunct="1"/>
            <a:r>
              <a:rPr lang="el-GR" smtClean="0"/>
              <a:t>Η ΜΕΘΟΔΟΣ ΤΗΣ ΓΡΑΦΙΚΗΣ ΠΑΡΑΣΤΑΣΗΣ ΠΡΟΥΠΟΘΕΤΕΙ ΤΗ ΣΧΕΔΙΑΣΗ ΤΟΥ ΛΕΓΟΜΕΝΟΥ ΔΙΑΓΡΑΜΜΑΤΟΣ ΤΟΥ ΝΕΚΡΟΥ ΣΗΜΕΙΟΥ.</a:t>
            </a:r>
          </a:p>
          <a:p>
            <a:pPr eaLnBrk="1" hangingPunct="1"/>
            <a:r>
              <a:rPr lang="el-GR" smtClean="0"/>
              <a:t>Η ΓΡΑΦΙΚΗ ΠΑΡΑΣΤΑΣΗ ΔΙΝΕΙ ΕΜΦΑΣΗ ΣΕ ΈΝΑ ΣΗΜΕΙΟ , ΤΟ ΝΕΚΡΟ ΣΗΜΕΙΟ ΕΝΏ ΘΑ ΠΡΕΠΕΙ ΝΑ ΤΟΝΙΣΟΥΜΕ ΌΤΙ ΚΑΙ ΤΑ ΑΛΛΑ ΣΗΜΕΙΑ ΕΊΝΑΙ ΕΞΙΣΟΥ ΣΗΜΑΝΤΙΚΑ ΌΠΩΣ ΤΟ ΤΜΗΜΑ ΠΟΥ Η ΕΠΙΧΕΙΡΗΣΗ ΠΑΡΑΓΕΙ ΚΕΡΔΗ Η ΖΗΜΙΕΣ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l-GR" dirty="0" smtClean="0"/>
              <a:t>ΜΕ ΒΑΣΗ ΤΑ ΔΕΔΟΜΕΝΑ ΤΟΥ ΠΡΟΗΓΟΥΜΕΝΟΥ ΠΑΡΑΔΕΙΓΜΑΤΟΣ ΘΕΤΟΥΜΕ ΣΤΟΝ ΟΡΙΖΟΝΤΙΟ ΑΞΟΝΑ 20000 ΜΟΝΑΔΕΣ ΚΑΙ ΑΞΙΑ ΠΩΛΗΣΕΩΝ 400000 (20000 Χ 20)</a:t>
            </a:r>
          </a:p>
          <a:p>
            <a:pPr eaLnBrk="1" fontAlgn="auto" hangingPunct="1">
              <a:spcAft>
                <a:spcPts val="0"/>
              </a:spcAft>
              <a:buFont typeface="Arial" pitchFamily="34" charset="0"/>
              <a:buChar char="•"/>
              <a:defRPr/>
            </a:pPr>
            <a:r>
              <a:rPr lang="el-GR" dirty="0" smtClean="0"/>
              <a:t>ΣΤΟΝ ΚΑΘΕΤΟ ΑΞΟΝΑ ΘΕΤΟΥΜΕ ΤΑ ΣΥΝΟΛΙΚΑ ΕΣΟΔΑ ΚΑΙ ΕΞΟΔΑ .</a:t>
            </a:r>
          </a:p>
          <a:p>
            <a:pPr eaLnBrk="1" fontAlgn="auto" hangingPunct="1">
              <a:spcAft>
                <a:spcPts val="0"/>
              </a:spcAft>
              <a:buFont typeface="Arial" pitchFamily="34" charset="0"/>
              <a:buChar char="•"/>
              <a:defRPr/>
            </a:pPr>
            <a:r>
              <a:rPr lang="el-GR" dirty="0" smtClean="0"/>
              <a:t>ΣΤΗΝ ΣΥΝΕΧΕΙΑ ΣΥΡΟΥΜΕ ΤΗΝ ΕΥΘΕΙΑ ΤΩΝ ΜΕΤΑΒΛΗΤΩΝ ΕΞΟΔΩΝ Η ΟΠΟΙΑ ΓΙΑ ΤΙΣ 20000 ΜΟΝΑΔΕΣ ΑΠΑΙΤΕΙ 160000 (20000 Χ 8).</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 Τίτλος"/>
          <p:cNvSpPr>
            <a:spLocks noGrp="1"/>
          </p:cNvSpPr>
          <p:nvPr>
            <p:ph type="title"/>
          </p:nvPr>
        </p:nvSpPr>
        <p:spPr/>
        <p:txBody>
          <a:bodyPr/>
          <a:lstStyle/>
          <a:p>
            <a:pPr eaLnBrk="1" hangingPunct="1"/>
            <a:endParaRPr lang="el-GR" smtClean="0"/>
          </a:p>
        </p:txBody>
      </p:sp>
      <p:sp>
        <p:nvSpPr>
          <p:cNvPr id="45058" name="2 - Θέση περιεχομένου"/>
          <p:cNvSpPr>
            <a:spLocks noGrp="1"/>
          </p:cNvSpPr>
          <p:nvPr>
            <p:ph idx="1"/>
          </p:nvPr>
        </p:nvSpPr>
        <p:spPr/>
        <p:txBody>
          <a:bodyPr/>
          <a:lstStyle/>
          <a:p>
            <a:pPr eaLnBrk="1" hangingPunct="1"/>
            <a:r>
              <a:rPr lang="el-GR" smtClean="0"/>
              <a:t>ΕΠΙΣΗΣ ΣΥΡΟΥΜΕ ΤΗΝ ΕΥΘΕΙΑ ΤΩΝ ΣΥΝΟΛΙΚΩΝ ΣΤΑΘΕΡΩΝ ΔΑΠΑΝΩΝ Η ΟΠΟΙΑ ΕΊΝΑΙ ΠΑΡΑΛΛΗΛΗ ΜΕ ΤΟΝ ΟΡΙΖΟΝΤΙΟ ΑΞΟΝΑ ΚΑΙ ΣΕ ΑΠΟΣΤΑΣΗ ΙΣΗ ΜΕ ΤΙΣ 120000 Ε ΠΟΥ ΕΊΝΑΙ ΟΙ ΣΥΝΟΛΙΚΕΣ ΣΤΑΘΕΡΕΣ ΔΑΠΑΝΕΣ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 Τίτλος"/>
          <p:cNvSpPr>
            <a:spLocks noGrp="1"/>
          </p:cNvSpPr>
          <p:nvPr>
            <p:ph type="title"/>
          </p:nvPr>
        </p:nvSpPr>
        <p:spPr/>
        <p:txBody>
          <a:bodyPr/>
          <a:lstStyle/>
          <a:p>
            <a:pPr eaLnBrk="1" hangingPunct="1"/>
            <a:endParaRPr lang="el-GR" smtClean="0"/>
          </a:p>
        </p:txBody>
      </p:sp>
      <p:sp>
        <p:nvSpPr>
          <p:cNvPr id="47106" name="2 - Θέση περιεχομένου"/>
          <p:cNvSpPr>
            <a:spLocks noGrp="1"/>
          </p:cNvSpPr>
          <p:nvPr>
            <p:ph idx="1"/>
          </p:nvPr>
        </p:nvSpPr>
        <p:spPr/>
        <p:txBody>
          <a:bodyPr/>
          <a:lstStyle/>
          <a:p>
            <a:pPr eaLnBrk="1" hangingPunct="1">
              <a:buFont typeface="Arial" charset="0"/>
              <a:buNone/>
            </a:pPr>
            <a:r>
              <a:rPr lang="el-GR" smtClean="0"/>
              <a:t>400000                                                                                                 </a:t>
            </a:r>
          </a:p>
        </p:txBody>
      </p:sp>
      <p:cxnSp>
        <p:nvCxnSpPr>
          <p:cNvPr id="5" name="4 - Ευθεία γραμμή σύνδεσης"/>
          <p:cNvCxnSpPr/>
          <p:nvPr/>
        </p:nvCxnSpPr>
        <p:spPr>
          <a:xfrm rot="5400000">
            <a:off x="-465931" y="3821906"/>
            <a:ext cx="33591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a:off x="1214438" y="5572125"/>
            <a:ext cx="39290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flipH="1" flipV="1">
            <a:off x="1143001" y="2214562"/>
            <a:ext cx="3429000" cy="3286125"/>
          </a:xfrm>
          <a:prstGeom prst="line">
            <a:avLst/>
          </a:prstGeom>
        </p:spPr>
        <p:style>
          <a:lnRef idx="1">
            <a:schemeClr val="accent1"/>
          </a:lnRef>
          <a:fillRef idx="0">
            <a:schemeClr val="accent1"/>
          </a:fillRef>
          <a:effectRef idx="0">
            <a:schemeClr val="accent1"/>
          </a:effectRef>
          <a:fontRef idx="minor">
            <a:schemeClr val="tx1"/>
          </a:fontRef>
        </p:style>
      </p:cxnSp>
      <p:sp>
        <p:nvSpPr>
          <p:cNvPr id="47110" name="9 - TextBox"/>
          <p:cNvSpPr txBox="1">
            <a:spLocks noChangeArrowheads="1"/>
          </p:cNvSpPr>
          <p:nvPr/>
        </p:nvSpPr>
        <p:spPr bwMode="auto">
          <a:xfrm>
            <a:off x="4714875" y="2214563"/>
            <a:ext cx="1827213" cy="369887"/>
          </a:xfrm>
          <a:prstGeom prst="rect">
            <a:avLst/>
          </a:prstGeom>
          <a:noFill/>
          <a:ln w="9525">
            <a:noFill/>
            <a:miter lim="800000"/>
            <a:headEnd/>
            <a:tailEnd/>
          </a:ln>
        </p:spPr>
        <p:txBody>
          <a:bodyPr wrap="none">
            <a:spAutoFit/>
          </a:bodyPr>
          <a:lstStyle/>
          <a:p>
            <a:r>
              <a:rPr lang="el-GR">
                <a:latin typeface="Calibri" pitchFamily="34" charset="0"/>
              </a:rPr>
              <a:t>ΣΥΝΟΛΙΚΑ ΕΣΟΔΑ</a:t>
            </a:r>
          </a:p>
        </p:txBody>
      </p:sp>
      <p:cxnSp>
        <p:nvCxnSpPr>
          <p:cNvPr id="12" name="11 - Ευθεία γραμμή σύνδεσης"/>
          <p:cNvCxnSpPr/>
          <p:nvPr/>
        </p:nvCxnSpPr>
        <p:spPr>
          <a:xfrm flipV="1">
            <a:off x="1214438" y="3929063"/>
            <a:ext cx="3571875" cy="71437"/>
          </a:xfrm>
          <a:prstGeom prst="line">
            <a:avLst/>
          </a:prstGeom>
        </p:spPr>
        <p:style>
          <a:lnRef idx="1">
            <a:schemeClr val="accent1"/>
          </a:lnRef>
          <a:fillRef idx="0">
            <a:schemeClr val="accent1"/>
          </a:fillRef>
          <a:effectRef idx="0">
            <a:schemeClr val="accent1"/>
          </a:effectRef>
          <a:fontRef idx="minor">
            <a:schemeClr val="tx1"/>
          </a:fontRef>
        </p:style>
      </p:cxnSp>
      <p:sp>
        <p:nvSpPr>
          <p:cNvPr id="47112" name="12 - TextBox"/>
          <p:cNvSpPr txBox="1">
            <a:spLocks noChangeArrowheads="1"/>
          </p:cNvSpPr>
          <p:nvPr/>
        </p:nvSpPr>
        <p:spPr bwMode="auto">
          <a:xfrm>
            <a:off x="5357813" y="4000500"/>
            <a:ext cx="1704975" cy="369888"/>
          </a:xfrm>
          <a:prstGeom prst="rect">
            <a:avLst/>
          </a:prstGeom>
          <a:noFill/>
          <a:ln w="9525">
            <a:noFill/>
            <a:miter lim="800000"/>
            <a:headEnd/>
            <a:tailEnd/>
          </a:ln>
        </p:spPr>
        <p:txBody>
          <a:bodyPr wrap="none">
            <a:spAutoFit/>
          </a:bodyPr>
          <a:lstStyle/>
          <a:p>
            <a:r>
              <a:rPr lang="el-GR">
                <a:latin typeface="Calibri" pitchFamily="34" charset="0"/>
              </a:rPr>
              <a:t>ΣΤΑΘΕΡΑ ΕΞΟΔΑ</a:t>
            </a:r>
          </a:p>
        </p:txBody>
      </p:sp>
      <p:cxnSp>
        <p:nvCxnSpPr>
          <p:cNvPr id="15" name="14 - Ευθεία γραμμή σύνδεσης"/>
          <p:cNvCxnSpPr/>
          <p:nvPr/>
        </p:nvCxnSpPr>
        <p:spPr>
          <a:xfrm flipV="1">
            <a:off x="1285875" y="3429000"/>
            <a:ext cx="3571875" cy="2143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flipV="1">
            <a:off x="1214438" y="2643188"/>
            <a:ext cx="3429000" cy="1357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a:off x="1214438" y="3071813"/>
            <a:ext cx="2428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rot="5400000">
            <a:off x="2391569" y="4321969"/>
            <a:ext cx="25019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7117" name="21 - TextBox"/>
          <p:cNvSpPr txBox="1">
            <a:spLocks noChangeArrowheads="1"/>
          </p:cNvSpPr>
          <p:nvPr/>
        </p:nvSpPr>
        <p:spPr bwMode="auto">
          <a:xfrm>
            <a:off x="4643438" y="2714625"/>
            <a:ext cx="1835150" cy="369888"/>
          </a:xfrm>
          <a:prstGeom prst="rect">
            <a:avLst/>
          </a:prstGeom>
          <a:noFill/>
          <a:ln w="9525">
            <a:noFill/>
            <a:miter lim="800000"/>
            <a:headEnd/>
            <a:tailEnd/>
          </a:ln>
        </p:spPr>
        <p:txBody>
          <a:bodyPr wrap="none">
            <a:spAutoFit/>
          </a:bodyPr>
          <a:lstStyle/>
          <a:p>
            <a:r>
              <a:rPr lang="el-GR">
                <a:latin typeface="Calibri" pitchFamily="34" charset="0"/>
              </a:rPr>
              <a:t>ΣΥΝΟΛΙΚΑ ΕΞΟΔΑ</a:t>
            </a:r>
          </a:p>
        </p:txBody>
      </p:sp>
      <p:sp>
        <p:nvSpPr>
          <p:cNvPr id="47118" name="24 - TextBox"/>
          <p:cNvSpPr txBox="1">
            <a:spLocks noChangeArrowheads="1"/>
          </p:cNvSpPr>
          <p:nvPr/>
        </p:nvSpPr>
        <p:spPr bwMode="auto">
          <a:xfrm>
            <a:off x="4929188" y="3571875"/>
            <a:ext cx="3049587" cy="369888"/>
          </a:xfrm>
          <a:prstGeom prst="rect">
            <a:avLst/>
          </a:prstGeom>
          <a:noFill/>
          <a:ln w="9525">
            <a:noFill/>
            <a:miter lim="800000"/>
            <a:headEnd/>
            <a:tailEnd/>
          </a:ln>
        </p:spPr>
        <p:txBody>
          <a:bodyPr wrap="none">
            <a:spAutoFit/>
          </a:bodyPr>
          <a:lstStyle/>
          <a:p>
            <a:r>
              <a:rPr lang="el-GR">
                <a:latin typeface="Calibri" pitchFamily="34" charset="0"/>
              </a:rPr>
              <a:t>ΣΥΝΟΛΙΚΑ ΜΕΤΑΒΛΗΤΑ ΕΞΟΔΑ</a:t>
            </a:r>
          </a:p>
        </p:txBody>
      </p:sp>
      <p:sp>
        <p:nvSpPr>
          <p:cNvPr id="47119" name="25 - TextBox"/>
          <p:cNvSpPr txBox="1">
            <a:spLocks noChangeArrowheads="1"/>
          </p:cNvSpPr>
          <p:nvPr/>
        </p:nvSpPr>
        <p:spPr bwMode="auto">
          <a:xfrm>
            <a:off x="214313" y="3143250"/>
            <a:ext cx="887412" cy="1200150"/>
          </a:xfrm>
          <a:prstGeom prst="rect">
            <a:avLst/>
          </a:prstGeom>
          <a:noFill/>
          <a:ln w="9525">
            <a:noFill/>
            <a:miter lim="800000"/>
            <a:headEnd/>
            <a:tailEnd/>
          </a:ln>
        </p:spPr>
        <p:txBody>
          <a:bodyPr wrap="none">
            <a:spAutoFit/>
          </a:bodyPr>
          <a:lstStyle/>
          <a:p>
            <a:r>
              <a:rPr lang="el-GR">
                <a:latin typeface="Calibri" pitchFamily="34" charset="0"/>
              </a:rPr>
              <a:t>200000</a:t>
            </a:r>
          </a:p>
          <a:p>
            <a:endParaRPr lang="el-GR">
              <a:latin typeface="Calibri" pitchFamily="34" charset="0"/>
            </a:endParaRPr>
          </a:p>
          <a:p>
            <a:endParaRPr lang="el-GR">
              <a:latin typeface="Calibri" pitchFamily="34" charset="0"/>
            </a:endParaRPr>
          </a:p>
          <a:p>
            <a:r>
              <a:rPr lang="el-GR">
                <a:latin typeface="Calibri" pitchFamily="34" charset="0"/>
              </a:rPr>
              <a:t>120000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 Τίτλος"/>
          <p:cNvSpPr>
            <a:spLocks noGrp="1"/>
          </p:cNvSpPr>
          <p:nvPr>
            <p:ph type="title"/>
          </p:nvPr>
        </p:nvSpPr>
        <p:spPr/>
        <p:txBody>
          <a:bodyPr/>
          <a:lstStyle/>
          <a:p>
            <a:pPr eaLnBrk="1" hangingPunct="1"/>
            <a:endParaRPr lang="el-GR" smtClean="0"/>
          </a:p>
        </p:txBody>
      </p:sp>
      <p:sp>
        <p:nvSpPr>
          <p:cNvPr id="49154" name="2 - Θέση περιεχομένου"/>
          <p:cNvSpPr>
            <a:spLocks noGrp="1"/>
          </p:cNvSpPr>
          <p:nvPr>
            <p:ph idx="1"/>
          </p:nvPr>
        </p:nvSpPr>
        <p:spPr/>
        <p:txBody>
          <a:bodyPr/>
          <a:lstStyle/>
          <a:p>
            <a:pPr eaLnBrk="1" hangingPunct="1"/>
            <a:r>
              <a:rPr lang="el-GR" smtClean="0"/>
              <a:t>Η ΔΙΑΦΟΡΑ ΜΕΤΑΞΥ ΤΩΝ ΠΡΑΓΜΑΤΙΚΩΝ ΠΩΛΗΣΕΩΝ ΜΙΑΣ ΕΠΙΧΕΙΡΗΣΗΣ ΚΑΙ ΤΩΝ ΠΩΛΗΣΕΩΝ ΤΗΣ ΣΤΟ ΝΕΚΡΟ ΣΗΜΕΙΟ ΑΠΟΤΕΛΕΙ ΤΟ ΠΕΡΙΘΩΡΙΟ ΑΣΦΑΛΕΙΑΣ ΤΗΣ ΚΑΙ ΔΕΙΧΝΕΙ ΚΑΤΆ ΠΟΣΟ ΘΑ ΜΠΟΡΟΥΣΑΝ ΝΑ ΜΕΙΩΘΟΥΝ ΟΙ ΠΩΛΗΣΕΙΣ ΤΗΣ ΠΡΙΝ Η ΕΠΙΧΕΙΡΗΣΗ ΑΡΧΙΣΕΙ ΝΑ ΠΡΑΓΜΑΤΟΠΟΙΕΙ ΖΗΜΙΕΣ.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l-GR" dirty="0" smtClean="0"/>
              <a:t>Ο ΑΡΙΘΜΟΔΕΙΚΤΗΣ ΠΕΡΙΘΩΡΙΟΥ ΑΣΦΑΛΕΙΑΣ ΔΕΙΧΝΕΙ ΤΟ ΠΟΣΟΣΤΟ ΠΟΥ ΟΙ ΠΩΛΗΣΕΙΣ ΘΑ ΜΠΟΡΟΥΣΑΝ ΝΑ ΜΕΙΩΘΟΥΝ ΠΡΙΝ Η ΕΠΙΧΕΙΡΗΣΗ ΑΡΧΙΣΕΙ ΝΑ ΕΊΝΑΙ ΖΗΜΙΟΓΟΝΟΣ ΚΑΙ ΕΚΦΡΑΖΕΤΑΙ ΑΠΌ ΤΗΝ ΕΞΗΣ ΣΧΕΣΗ:</a:t>
            </a:r>
          </a:p>
          <a:p>
            <a:pPr eaLnBrk="1" fontAlgn="auto" hangingPunct="1">
              <a:spcAft>
                <a:spcPts val="0"/>
              </a:spcAft>
              <a:buFont typeface="Arial" pitchFamily="34" charset="0"/>
              <a:buChar char="•"/>
              <a:defRPr/>
            </a:pPr>
            <a:r>
              <a:rPr lang="el-GR" dirty="0" smtClean="0"/>
              <a:t>Α. Π.Α= 100 Χ ΠΕΡΙΘ. ΑΣΦΑΛΕΙΑΣ/ ΠΡΑΓΜΑΤΙΚΕΣ ΠΩΛΗΣΕΙΣ</a:t>
            </a:r>
          </a:p>
          <a:p>
            <a:pPr eaLnBrk="1" fontAlgn="auto" hangingPunct="1">
              <a:spcAft>
                <a:spcPts val="0"/>
              </a:spcAft>
              <a:buFont typeface="Arial" pitchFamily="34" charset="0"/>
              <a:buChar char="•"/>
              <a:defRPr/>
            </a:pPr>
            <a:r>
              <a:rPr lang="el-GR" dirty="0" smtClean="0"/>
              <a:t>ΟΠΟΥ ΠΕΡΙΘ. ΑΣΦ = ΠΡΑΓΜ. ΠΩΛΗΣΕΙΣ- ΠΩΛΗΣΕΙΣ ΣΤΟ ΝΕΚΡΟ ΣΗΜΕΙΟ</a:t>
            </a:r>
          </a:p>
          <a:p>
            <a:pPr eaLnBrk="1" fontAlgn="auto" hangingPunct="1">
              <a:spcAft>
                <a:spcPts val="0"/>
              </a:spcAft>
              <a:buFont typeface="Arial" pitchFamily="34" charset="0"/>
              <a:buChar char="•"/>
              <a:defRPr/>
            </a:pPr>
            <a:r>
              <a:rPr lang="el-GR" dirty="0" smtClean="0"/>
              <a:t>ΟΣΟ ΜΕΓΑΛΥΤΕΡΟΣ ΕΊΝΑΙ Ο ΑΡΙΘΜΟΔΕΙΚΤΗΣ ΑΥΤΟΣ ΤΟΣΟ ΠΙΟ ΑΣΦΑΛΗΣ ΕΊΝΑΙ Η ΘΕΣΗ Της ΕΠΙΧΕΙΡΗΣΗΣ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p:cNvSpPr>
            <a:spLocks noGrp="1"/>
          </p:cNvSpPr>
          <p:nvPr>
            <p:ph type="title"/>
          </p:nvPr>
        </p:nvSpPr>
        <p:spPr/>
        <p:txBody>
          <a:bodyPr/>
          <a:lstStyle/>
          <a:p>
            <a:pPr eaLnBrk="1" hangingPunct="1"/>
            <a:endParaRPr lang="el-GR" smtClean="0"/>
          </a:p>
        </p:txBody>
      </p:sp>
      <p:sp>
        <p:nvSpPr>
          <p:cNvPr id="16386" name="2 - Θέση περιεχομένου"/>
          <p:cNvSpPr>
            <a:spLocks noGrp="1"/>
          </p:cNvSpPr>
          <p:nvPr>
            <p:ph idx="1"/>
          </p:nvPr>
        </p:nvSpPr>
        <p:spPr/>
        <p:txBody>
          <a:bodyPr/>
          <a:lstStyle/>
          <a:p>
            <a:pPr eaLnBrk="1" hangingPunct="1"/>
            <a:r>
              <a:rPr lang="el-GR" smtClean="0"/>
              <a:t>ΥΠΑΡΧΟΥΝ ΤΡΕΙΣ ΜΕΘΟΔΟΙ ΠΟΥ ΧΡΗΣΙΜΟΠΟΙΟΥΝΤΑΙ ΓΙΑ ΤΟΝ ΥΠΟΛΟΓΙΣΜΟ ΤΟΥ ΝΕΚΡΟΥ ΣΗΜΕΙΟΥ</a:t>
            </a:r>
          </a:p>
          <a:p>
            <a:pPr eaLnBrk="1" hangingPunct="1"/>
            <a:r>
              <a:rPr lang="el-GR" smtClean="0"/>
              <a:t>Η ΜΕΘΟΔΟΣ ΤΗΣ ΜΑΘΗΜΑΤΙΚΗΣ ΙΣΟΤΗΤΑΣ</a:t>
            </a:r>
          </a:p>
          <a:p>
            <a:pPr eaLnBrk="1" hangingPunct="1"/>
            <a:r>
              <a:rPr lang="el-GR" smtClean="0"/>
              <a:t>Η ΜΕΘΟΔΟΣ ΤΟΥ ΜΕΙΚΤΟΥ ΠΕΡΙΘΩΡΙΟΥ</a:t>
            </a:r>
          </a:p>
          <a:p>
            <a:pPr eaLnBrk="1" hangingPunct="1"/>
            <a:r>
              <a:rPr lang="el-GR" smtClean="0"/>
              <a:t>Η ΜΕΘΟΔΟΣ ΤΗΣ ΓΡΑΦΙΚΗΣ ΠΑΡΑΣΤΑΣΕΩΣ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ΜΗ ΓΡΑΜΜΙΚΟ ΔΙΑΓΡΑΜΜΑ ΝΕΚΡΟΥ ΣΗΜΕΙΟΥ </a:t>
            </a:r>
            <a:endParaRPr lang="el-GR" dirty="0"/>
          </a:p>
        </p:txBody>
      </p:sp>
      <p:sp>
        <p:nvSpPr>
          <p:cNvPr id="3" name="2 - Θέση περιεχομένου"/>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l-GR" dirty="0" smtClean="0"/>
              <a:t>ΜΕΧΡΙ ΓΙΑ ΤΟΝ ΥΠΟΛΟΓΙΣΜΟ ΤΟΥ ΝΕΚΡΟΥ ΣΗΜΕΙΟΥ ΥΠΟΘΕΣΑΜΕ ΌΤΙ ΤΟΣΟ Η ΤΙΜΗ ΠΩΛΗΣΕΩΣ ΟΣΟ ΚΑΙ ΤΟ ΜΕΤΑΒΛΗΤΟ  ΚΟΣΤΟΣ ΚΑΤΆ ΜΟΝΑΔΑ ΠΡΟΙΟΝΤΟΣ ΗΤΑΝ ΣΤΑΘΕΡΑ</a:t>
            </a:r>
          </a:p>
          <a:p>
            <a:pPr eaLnBrk="1" fontAlgn="auto" hangingPunct="1">
              <a:spcAft>
                <a:spcPts val="0"/>
              </a:spcAft>
              <a:buFont typeface="Arial" pitchFamily="34" charset="0"/>
              <a:buChar char="•"/>
              <a:defRPr/>
            </a:pPr>
            <a:r>
              <a:rPr lang="el-GR" dirty="0" smtClean="0"/>
              <a:t>ΣΤΗΝ ΠΡΑΞΗ ΑΥΤΌ ΔΕΝ ΣΥΜΒΑΙΝΕΙ ΔΙΟΤΙ ΥΠΑΡΧΟΥΝ ΕΠΙΧΕΙΡΗΣΕΙΣ ΠΟΥ ΘΕΛΟΥΝ ΝΑ ΑΥΞΗΣΟΥΝ ΤΟΝ ΟΓΚΟ ΠΩΛΗΣΗΣ ΝΑ ΜΕΙΩΣΟΥΝ ΤΗΝ ΤΙΜΗ ΤΟΥ ΠΡΟΙΟΝΤΟΣ ΠΡΟΚΕΙΜΕΝΟΥ ΝΑ ΑΝΤΙΜΕΤΩΠΙΣΟΥΝ ΤΟΝ ΥΠΑΡΧΟΝ ΑΝΤΑΓΩΝΙΣΜΟ</a:t>
            </a:r>
          </a:p>
          <a:p>
            <a:pPr eaLnBrk="1" fontAlgn="auto" hangingPunct="1">
              <a:spcAft>
                <a:spcPts val="0"/>
              </a:spcAft>
              <a:buFont typeface="Arial" pitchFamily="34" charset="0"/>
              <a:buChar char="•"/>
              <a:defRPr/>
            </a:pPr>
            <a:endParaRPr lang="el-GR" dirty="0" smtClean="0"/>
          </a:p>
          <a:p>
            <a:pPr eaLnBrk="1" fontAlgn="auto" hangingPunct="1">
              <a:spcAft>
                <a:spcPts val="0"/>
              </a:spcAft>
              <a:buFont typeface="Arial" pitchFamily="34" charset="0"/>
              <a:buChar char="•"/>
              <a:defRPr/>
            </a:pPr>
            <a:r>
              <a:rPr lang="el-GR" dirty="0" smtClean="0"/>
              <a:t> </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 Τίτλος"/>
          <p:cNvSpPr>
            <a:spLocks noGrp="1"/>
          </p:cNvSpPr>
          <p:nvPr>
            <p:ph type="title"/>
          </p:nvPr>
        </p:nvSpPr>
        <p:spPr/>
        <p:txBody>
          <a:bodyPr/>
          <a:lstStyle/>
          <a:p>
            <a:pPr eaLnBrk="1" hangingPunct="1"/>
            <a:endParaRPr lang="el-GR" smtClean="0"/>
          </a:p>
        </p:txBody>
      </p:sp>
      <p:sp>
        <p:nvSpPr>
          <p:cNvPr id="55298" name="2 - Θέση περιεχομένου"/>
          <p:cNvSpPr>
            <a:spLocks noGrp="1"/>
          </p:cNvSpPr>
          <p:nvPr>
            <p:ph idx="1"/>
          </p:nvPr>
        </p:nvSpPr>
        <p:spPr/>
        <p:txBody>
          <a:bodyPr/>
          <a:lstStyle/>
          <a:p>
            <a:pPr eaLnBrk="1" hangingPunct="1"/>
            <a:r>
              <a:rPr lang="el-GR" smtClean="0"/>
              <a:t>ΕΣΟΔΑ ΚΑΙ ΕΞΟΔΑ   </a:t>
            </a:r>
          </a:p>
        </p:txBody>
      </p:sp>
      <p:cxnSp>
        <p:nvCxnSpPr>
          <p:cNvPr id="8" name="7 - Ευθεία γραμμή σύνδεσης"/>
          <p:cNvCxnSpPr/>
          <p:nvPr/>
        </p:nvCxnSpPr>
        <p:spPr>
          <a:xfrm rot="5400000">
            <a:off x="-965993" y="3750469"/>
            <a:ext cx="36449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857250" y="5572125"/>
            <a:ext cx="3500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857250" y="3857625"/>
            <a:ext cx="3357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Ελεύθερη σχεδίαση"/>
          <p:cNvSpPr/>
          <p:nvPr/>
        </p:nvSpPr>
        <p:spPr>
          <a:xfrm>
            <a:off x="928688" y="3143250"/>
            <a:ext cx="3089275" cy="2411413"/>
          </a:xfrm>
          <a:custGeom>
            <a:avLst/>
            <a:gdLst>
              <a:gd name="connsiteX0" fmla="*/ 0 w 3089564"/>
              <a:gd name="connsiteY0" fmla="*/ 2410691 h 2410691"/>
              <a:gd name="connsiteX1" fmla="*/ 581891 w 3089564"/>
              <a:gd name="connsiteY1" fmla="*/ 374073 h 2410691"/>
              <a:gd name="connsiteX2" fmla="*/ 3075710 w 3089564"/>
              <a:gd name="connsiteY2" fmla="*/ 166254 h 2410691"/>
              <a:gd name="connsiteX3" fmla="*/ 3075710 w 3089564"/>
              <a:gd name="connsiteY3" fmla="*/ 166254 h 2410691"/>
              <a:gd name="connsiteX4" fmla="*/ 3075710 w 3089564"/>
              <a:gd name="connsiteY4" fmla="*/ 152400 h 2410691"/>
              <a:gd name="connsiteX5" fmla="*/ 3089564 w 3089564"/>
              <a:gd name="connsiteY5" fmla="*/ 152400 h 241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9564" h="2410691">
                <a:moveTo>
                  <a:pt x="0" y="2410691"/>
                </a:moveTo>
                <a:cubicBezTo>
                  <a:pt x="34636" y="1579418"/>
                  <a:pt x="69273" y="748146"/>
                  <a:pt x="581891" y="374073"/>
                </a:cubicBezTo>
                <a:cubicBezTo>
                  <a:pt x="1094509" y="0"/>
                  <a:pt x="3075710" y="166254"/>
                  <a:pt x="3075710" y="166254"/>
                </a:cubicBezTo>
                <a:lnTo>
                  <a:pt x="3075710" y="166254"/>
                </a:lnTo>
                <a:cubicBezTo>
                  <a:pt x="3075710" y="163945"/>
                  <a:pt x="3073401" y="154709"/>
                  <a:pt x="3075710" y="152400"/>
                </a:cubicBezTo>
                <a:cubicBezTo>
                  <a:pt x="3078019" y="150091"/>
                  <a:pt x="3083791" y="151245"/>
                  <a:pt x="3089564" y="15240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el-GR" dirty="0"/>
              <a:t>ΣΤΑΘΕΡΟ ΚΟΣΤΟΣ</a:t>
            </a:r>
          </a:p>
        </p:txBody>
      </p:sp>
      <p:sp>
        <p:nvSpPr>
          <p:cNvPr id="15" name="14 - Ελεύθερη σχεδίαση"/>
          <p:cNvSpPr/>
          <p:nvPr/>
        </p:nvSpPr>
        <p:spPr>
          <a:xfrm>
            <a:off x="857250" y="3000375"/>
            <a:ext cx="1635125" cy="806450"/>
          </a:xfrm>
          <a:custGeom>
            <a:avLst/>
            <a:gdLst>
              <a:gd name="connsiteX0" fmla="*/ 0 w 1634837"/>
              <a:gd name="connsiteY0" fmla="*/ 805873 h 805873"/>
              <a:gd name="connsiteX1" fmla="*/ 1094509 w 1634837"/>
              <a:gd name="connsiteY1" fmla="*/ 16164 h 805873"/>
              <a:gd name="connsiteX2" fmla="*/ 1634837 w 1634837"/>
              <a:gd name="connsiteY2" fmla="*/ 708891 h 805873"/>
              <a:gd name="connsiteX3" fmla="*/ 1634837 w 1634837"/>
              <a:gd name="connsiteY3" fmla="*/ 708891 h 805873"/>
            </a:gdLst>
            <a:ahLst/>
            <a:cxnLst>
              <a:cxn ang="0">
                <a:pos x="connsiteX0" y="connsiteY0"/>
              </a:cxn>
              <a:cxn ang="0">
                <a:pos x="connsiteX1" y="connsiteY1"/>
              </a:cxn>
              <a:cxn ang="0">
                <a:pos x="connsiteX2" y="connsiteY2"/>
              </a:cxn>
              <a:cxn ang="0">
                <a:pos x="connsiteX3" y="connsiteY3"/>
              </a:cxn>
            </a:cxnLst>
            <a:rect l="l" t="t" r="r" b="b"/>
            <a:pathLst>
              <a:path w="1634837" h="805873">
                <a:moveTo>
                  <a:pt x="0" y="805873"/>
                </a:moveTo>
                <a:cubicBezTo>
                  <a:pt x="411018" y="419100"/>
                  <a:pt x="822036" y="32328"/>
                  <a:pt x="1094509" y="16164"/>
                </a:cubicBezTo>
                <a:cubicBezTo>
                  <a:pt x="1366982" y="0"/>
                  <a:pt x="1634837" y="708891"/>
                  <a:pt x="1634837" y="708891"/>
                </a:cubicBezTo>
                <a:lnTo>
                  <a:pt x="1634837" y="708891"/>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l-GR"/>
          </a:p>
        </p:txBody>
      </p:sp>
      <p:sp>
        <p:nvSpPr>
          <p:cNvPr id="16" name="15 - Ελεύθερη σχεδίαση"/>
          <p:cNvSpPr/>
          <p:nvPr/>
        </p:nvSpPr>
        <p:spPr>
          <a:xfrm>
            <a:off x="2493963" y="2784475"/>
            <a:ext cx="1412875" cy="942975"/>
          </a:xfrm>
          <a:custGeom>
            <a:avLst/>
            <a:gdLst>
              <a:gd name="connsiteX0" fmla="*/ 0 w 1413164"/>
              <a:gd name="connsiteY0" fmla="*/ 942109 h 942109"/>
              <a:gd name="connsiteX1" fmla="*/ 1413164 w 1413164"/>
              <a:gd name="connsiteY1" fmla="*/ 0 h 942109"/>
              <a:gd name="connsiteX2" fmla="*/ 1413164 w 1413164"/>
              <a:gd name="connsiteY2" fmla="*/ 0 h 942109"/>
              <a:gd name="connsiteX3" fmla="*/ 1413164 w 1413164"/>
              <a:gd name="connsiteY3" fmla="*/ 0 h 942109"/>
            </a:gdLst>
            <a:ahLst/>
            <a:cxnLst>
              <a:cxn ang="0">
                <a:pos x="connsiteX0" y="connsiteY0"/>
              </a:cxn>
              <a:cxn ang="0">
                <a:pos x="connsiteX1" y="connsiteY1"/>
              </a:cxn>
              <a:cxn ang="0">
                <a:pos x="connsiteX2" y="connsiteY2"/>
              </a:cxn>
              <a:cxn ang="0">
                <a:pos x="connsiteX3" y="connsiteY3"/>
              </a:cxn>
            </a:cxnLst>
            <a:rect l="l" t="t" r="r" b="b"/>
            <a:pathLst>
              <a:path w="1413164" h="942109">
                <a:moveTo>
                  <a:pt x="0" y="942109"/>
                </a:moveTo>
                <a:lnTo>
                  <a:pt x="1413164" y="0"/>
                </a:lnTo>
                <a:lnTo>
                  <a:pt x="1413164" y="0"/>
                </a:lnTo>
                <a:lnTo>
                  <a:pt x="1413164"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l-GR"/>
          </a:p>
        </p:txBody>
      </p:sp>
      <p:sp>
        <p:nvSpPr>
          <p:cNvPr id="55305" name="16 - TextBox"/>
          <p:cNvSpPr txBox="1">
            <a:spLocks noChangeArrowheads="1"/>
          </p:cNvSpPr>
          <p:nvPr/>
        </p:nvSpPr>
        <p:spPr bwMode="auto">
          <a:xfrm>
            <a:off x="1785938" y="5572125"/>
            <a:ext cx="2998787" cy="369888"/>
          </a:xfrm>
          <a:prstGeom prst="rect">
            <a:avLst/>
          </a:prstGeom>
          <a:noFill/>
          <a:ln w="9525">
            <a:noFill/>
            <a:miter lim="800000"/>
            <a:headEnd/>
            <a:tailEnd/>
          </a:ln>
        </p:spPr>
        <p:txBody>
          <a:bodyPr wrap="none">
            <a:spAutoFit/>
          </a:bodyPr>
          <a:lstStyle/>
          <a:p>
            <a:r>
              <a:rPr lang="el-GR">
                <a:latin typeface="Calibri" pitchFamily="34" charset="0"/>
              </a:rPr>
              <a:t>ΜΟΝΑΔΕΣ Η ΑΞΙΑ ΠΩΛΗΣΕΩΝ</a:t>
            </a:r>
          </a:p>
        </p:txBody>
      </p:sp>
      <p:sp>
        <p:nvSpPr>
          <p:cNvPr id="55306" name="17 - TextBox"/>
          <p:cNvSpPr txBox="1">
            <a:spLocks noChangeArrowheads="1"/>
          </p:cNvSpPr>
          <p:nvPr/>
        </p:nvSpPr>
        <p:spPr bwMode="auto">
          <a:xfrm>
            <a:off x="4143375" y="3286125"/>
            <a:ext cx="2481263" cy="369888"/>
          </a:xfrm>
          <a:prstGeom prst="rect">
            <a:avLst/>
          </a:prstGeom>
          <a:noFill/>
          <a:ln w="9525">
            <a:noFill/>
            <a:miter lim="800000"/>
            <a:headEnd/>
            <a:tailEnd/>
          </a:ln>
        </p:spPr>
        <p:txBody>
          <a:bodyPr wrap="none">
            <a:spAutoFit/>
          </a:bodyPr>
          <a:lstStyle/>
          <a:p>
            <a:r>
              <a:rPr lang="el-GR">
                <a:latin typeface="Calibri" pitchFamily="34" charset="0"/>
              </a:rPr>
              <a:t>ΚΑΜΠΥΛΗ ΣΥΝ. ΕΣΟΔΩΝ</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ΤΟ ΝΕΚΡΟ ΣΗΜΕΙΟ ΣΕ ΕΠΙΧΕΙΡΗΣΕΙΣ ΠΑΡΟΧΗΣ ΥΠΗΡΕΣΙΩΝ</a:t>
            </a:r>
            <a:endParaRPr lang="el-GR" dirty="0"/>
          </a:p>
        </p:txBody>
      </p:sp>
      <p:sp>
        <p:nvSpPr>
          <p:cNvPr id="57346" name="2 - Θέση περιεχομένου"/>
          <p:cNvSpPr>
            <a:spLocks noGrp="1"/>
          </p:cNvSpPr>
          <p:nvPr>
            <p:ph idx="1"/>
          </p:nvPr>
        </p:nvSpPr>
        <p:spPr/>
        <p:txBody>
          <a:bodyPr/>
          <a:lstStyle/>
          <a:p>
            <a:pPr eaLnBrk="1" hangingPunct="1"/>
            <a:r>
              <a:rPr lang="el-GR" smtClean="0"/>
              <a:t>ΥΠΟΛΟΓΙΖΕΤΑΙ ΣΕ ΧΡΟΝΙΚΕΣ ΜΟΝΑΔΕΣ ΑΦΟΥ ΚΑΘΟΡΙΣΤΕΙ Η ΑΚΡΙΒΗΣ ΧΡΟΝΟΛΟΓΙΑ ΠΟΥ ΜΙΑ ΤΕΤΟΙΑ ΕΠΙΧΕΙΡΗΣΗ ΚΑΛΥΠΤΕΙ ΤΑ ΣΤΑΘΕΡΑ ΕΞΟΔΑ ΜΕ ΤΑ ΕΣΟΔΑ ΑΠΌ ΤΙΣ ΕΡΓΑΣΙΕΣ ΤΗΣ.</a:t>
            </a:r>
          </a:p>
          <a:p>
            <a:pPr eaLnBrk="1" hangingPunct="1"/>
            <a:r>
              <a:rPr lang="el-GR" smtClean="0"/>
              <a:t>ΣΤΙΣ ΠΕΡΙΠΤΩΣΕΙΣ ΑΥΤΈΣ Ο ΥΠΟΛΟΓΙΣΜΟΣ ΤΟΥ ΝΕΚΡΟΥ ΣΗΜΕΙΟΥ ΣΤΗΡΙΖΕΤΑΙ ΣΤΗ ΔΙΑΚΡΙΣΗ ΤΩΝ ΕΞΟΔΩΝ ΣΕ ΣΤΑΘΕΡΑ ΚΑΙ ΜΕΤΑΒΛΗΤΑ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 Τίτλος"/>
          <p:cNvSpPr>
            <a:spLocks noGrp="1"/>
          </p:cNvSpPr>
          <p:nvPr>
            <p:ph type="title"/>
          </p:nvPr>
        </p:nvSpPr>
        <p:spPr/>
        <p:txBody>
          <a:bodyPr/>
          <a:lstStyle/>
          <a:p>
            <a:pPr eaLnBrk="1" hangingPunct="1"/>
            <a:endParaRPr lang="el-GR" smtClean="0"/>
          </a:p>
        </p:txBody>
      </p:sp>
      <p:sp>
        <p:nvSpPr>
          <p:cNvPr id="59394" name="2 - Θέση περιεχομένου"/>
          <p:cNvSpPr>
            <a:spLocks noGrp="1"/>
          </p:cNvSpPr>
          <p:nvPr>
            <p:ph idx="1"/>
          </p:nvPr>
        </p:nvSpPr>
        <p:spPr/>
        <p:txBody>
          <a:bodyPr/>
          <a:lstStyle/>
          <a:p>
            <a:pPr eaLnBrk="1" hangingPunct="1"/>
            <a:r>
              <a:rPr lang="el-GR" smtClean="0"/>
              <a:t>ΣΕ ΜΙΑ ΕΠΙΧ. ΠΑΡΟΧΗΣ ΥΠΗΡΕΣΙΩΝ ΤΟ Ν.Σ ΕΠΙΤΡΕΠΕΙ ΤΟΝ ΠΡΟΣΔΙΟΡΙΣΜΟ ΤΟΣΟ ΤΗΣ ΣΥΝΟΛΙΚΗΣ ΑΠΟΔΟΣΗΣ ΟΣΟ ΚΑΙ ΚΑΤΆ ΤΜΗΜΑΤΑ  Η ΥΠΗΡΕΣΙΕΣ  ΑΠΟΔΟΤΙΚΟΤΗΤΑΣ ΑΥΤΗΣ</a:t>
            </a:r>
          </a:p>
          <a:p>
            <a:pPr eaLnBrk="1" hangingPunct="1"/>
            <a:endParaRPr lang="el-GR" smtClean="0"/>
          </a:p>
          <a:p>
            <a:pPr eaLnBrk="1" hangingPunct="1"/>
            <a:r>
              <a:rPr lang="el-GR" smtClean="0"/>
              <a:t>Π.χ ΕΆΝ ΥΠΟΘΕΣΟΥΜΕ ΌΤΙ ΜΙΑ ΤΡΑΠΕΖΑ ΠΑΡΟΥΣΙΑΖΕΙ ΤΑ ΑΚΟΛΟΥΘΑ ΑΠΟΤΕΛΕΣΜΑΤΑ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Τίτλος"/>
          <p:cNvSpPr>
            <a:spLocks noGrp="1"/>
          </p:cNvSpPr>
          <p:nvPr>
            <p:ph type="title"/>
          </p:nvPr>
        </p:nvSpPr>
        <p:spPr/>
        <p:txBody>
          <a:bodyPr/>
          <a:lstStyle/>
          <a:p>
            <a:pPr eaLnBrk="1" hangingPunct="1"/>
            <a:endParaRPr lang="el-GR" smtClean="0"/>
          </a:p>
        </p:txBody>
      </p:sp>
      <p:sp>
        <p:nvSpPr>
          <p:cNvPr id="61442" name="2 - Θέση περιεχομένου"/>
          <p:cNvSpPr>
            <a:spLocks noGrp="1"/>
          </p:cNvSpPr>
          <p:nvPr>
            <p:ph idx="1"/>
          </p:nvPr>
        </p:nvSpPr>
        <p:spPr/>
        <p:txBody>
          <a:bodyPr/>
          <a:lstStyle/>
          <a:p>
            <a:pPr eaLnBrk="1" hangingPunct="1"/>
            <a:r>
              <a:rPr lang="el-GR" smtClean="0"/>
              <a:t>ΕΣΟΔΑ ΑΠΌ ΤΟΚΟΥΣ, ΠΡΟΜ ΚΑΙ ΆΛΛΕΣ ΠΗΓΕΣ</a:t>
            </a:r>
          </a:p>
          <a:p>
            <a:pPr eaLnBrk="1" hangingPunct="1"/>
            <a:r>
              <a:rPr lang="el-GR" smtClean="0"/>
              <a:t>                                    2000000</a:t>
            </a:r>
          </a:p>
          <a:p>
            <a:pPr eaLnBrk="1" hangingPunct="1"/>
            <a:r>
              <a:rPr lang="el-GR" smtClean="0"/>
              <a:t>ΣΤΑΘΕΡΑ ΕΞΟΔΑ        1300000</a:t>
            </a:r>
          </a:p>
          <a:p>
            <a:pPr eaLnBrk="1" hangingPunct="1"/>
            <a:r>
              <a:rPr lang="el-GR" smtClean="0"/>
              <a:t>ΚΕΡΔΗ                          700000</a:t>
            </a:r>
          </a:p>
          <a:p>
            <a:pPr eaLnBrk="1" hangingPunct="1"/>
            <a:r>
              <a:rPr lang="el-GR" smtClean="0"/>
              <a:t>ΤΟΤΕ ΤΟ ΝΕΚΡΟ ΣΗΜΕΙΟ ΒΡΙΣΚΕΤΑΙ ΜΕ ΤΗΝ ΑΠΛΗ ΜΕΘΟΔΟ ΤΩΝ ΤΡΙΩΝ ΌΠΩΣ ΠΑΡΑΚΑΤΩ</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Τίτλος"/>
          <p:cNvSpPr>
            <a:spLocks noGrp="1"/>
          </p:cNvSpPr>
          <p:nvPr>
            <p:ph type="title"/>
          </p:nvPr>
        </p:nvSpPr>
        <p:spPr/>
        <p:txBody>
          <a:bodyPr/>
          <a:lstStyle/>
          <a:p>
            <a:pPr eaLnBrk="1" hangingPunct="1"/>
            <a:endParaRPr lang="el-GR" smtClean="0"/>
          </a:p>
        </p:txBody>
      </p:sp>
      <p:sp>
        <p:nvSpPr>
          <p:cNvPr id="63490" name="2 - Θέση περιεχομένου"/>
          <p:cNvSpPr>
            <a:spLocks noGrp="1"/>
          </p:cNvSpPr>
          <p:nvPr>
            <p:ph idx="1"/>
          </p:nvPr>
        </p:nvSpPr>
        <p:spPr/>
        <p:txBody>
          <a:bodyPr/>
          <a:lstStyle/>
          <a:p>
            <a:pPr eaLnBrk="1" hangingPunct="1"/>
            <a:r>
              <a:rPr lang="el-GR" dirty="0" smtClean="0"/>
              <a:t>ΓΙΑ ΝΑ ΚΑΛΥΦΘΟΥΝ ΤΑ ΣΤΑΘΕΡΑ ΕΞΟΔΑ 1300000 ΚΑΙ ΝΑ ΕΠΙΤΕΥΧΘΕΙ ΚΕΡΔΟΣ 700000</a:t>
            </a:r>
          </a:p>
          <a:p>
            <a:pPr eaLnBrk="1" hangingPunct="1"/>
            <a:r>
              <a:rPr lang="el-GR" dirty="0" smtClean="0"/>
              <a:t>ΧΡΕΙΑΖΟΝΤΑΙ 365 ΗΜΕΡΕΣ. ΓΙΑ ΝΑ ΚΑΛΥΦΘΟΥΝ </a:t>
            </a:r>
            <a:r>
              <a:rPr lang="el-GR" dirty="0" smtClean="0"/>
              <a:t>ΜΟΝ</a:t>
            </a:r>
            <a:r>
              <a:rPr lang="en-US" dirty="0" smtClean="0"/>
              <a:t>O</a:t>
            </a:r>
            <a:r>
              <a:rPr lang="el-GR" dirty="0" smtClean="0"/>
              <a:t> </a:t>
            </a:r>
            <a:r>
              <a:rPr lang="el-GR" dirty="0" smtClean="0"/>
              <a:t>ΤΑ ΣΤΑΘΕΡΑ ΕΞΟΔΑ ΠΟΣΕΣ ΗΜΕΡΕΣ ΧΡΕΙΑΖΟΝΤΑΙ</a:t>
            </a:r>
            <a:r>
              <a:rPr lang="en-US" dirty="0" smtClean="0"/>
              <a:t>;</a:t>
            </a:r>
          </a:p>
          <a:p>
            <a:pPr eaLnBrk="1" hangingPunct="1"/>
            <a:endParaRPr lang="el-GR" dirty="0" smtClean="0"/>
          </a:p>
          <a:p>
            <a:pPr eaLnBrk="1" hangingPunct="1"/>
            <a:r>
              <a:rPr lang="el-GR" dirty="0" smtClean="0"/>
              <a:t>ΣΕ 365                  2000000 ΣΤΑΘΕΡΑ ΕΣΟΔΑ</a:t>
            </a:r>
          </a:p>
          <a:p>
            <a:pPr eaLnBrk="1" hangingPunct="1"/>
            <a:r>
              <a:rPr lang="el-GR" dirty="0" smtClean="0"/>
              <a:t>      Χ                      1300000 ΣΤΑΘΕΡΑ ΕΞΟΔΑ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 Τίτλος"/>
          <p:cNvSpPr>
            <a:spLocks noGrp="1"/>
          </p:cNvSpPr>
          <p:nvPr>
            <p:ph type="title"/>
          </p:nvPr>
        </p:nvSpPr>
        <p:spPr/>
        <p:txBody>
          <a:bodyPr/>
          <a:lstStyle/>
          <a:p>
            <a:pPr eaLnBrk="1" hangingPunct="1"/>
            <a:endParaRPr lang="el-GR" smtClean="0"/>
          </a:p>
        </p:txBody>
      </p:sp>
      <p:sp>
        <p:nvSpPr>
          <p:cNvPr id="65538" name="2 - Θέση περιεχομένου"/>
          <p:cNvSpPr>
            <a:spLocks noGrp="1"/>
          </p:cNvSpPr>
          <p:nvPr>
            <p:ph idx="1"/>
          </p:nvPr>
        </p:nvSpPr>
        <p:spPr/>
        <p:txBody>
          <a:bodyPr/>
          <a:lstStyle/>
          <a:p>
            <a:pPr eaLnBrk="1" hangingPunct="1"/>
            <a:r>
              <a:rPr lang="el-GR" smtClean="0"/>
              <a:t>Χ= 365 Χ 1300000/ 2000000 = 238 ΗΜΕΡΕΣ ΠΕΡΙΠΟΥ</a:t>
            </a:r>
          </a:p>
          <a:p>
            <a:pPr eaLnBrk="1" hangingPunct="1"/>
            <a:r>
              <a:rPr lang="el-GR" smtClean="0"/>
              <a:t>ΟΠΟΤΕ ΑΝ Η ΧΡΗΣΗ ΑΡΧΙΖΕΙ ΤΗΝ 1</a:t>
            </a:r>
            <a:r>
              <a:rPr lang="el-GR" baseline="30000" smtClean="0"/>
              <a:t>Η</a:t>
            </a:r>
            <a:r>
              <a:rPr lang="el-GR" smtClean="0"/>
              <a:t> ΙΑΝΟΥΑΡΙΟΥ ΜΟΝΟ ΣΤΙΣ 28 ΑΥΓΟΥΣΤΟΥ Η ΤΡΑΠΕΖΑ ΘΑ ΕΊΝΑΙ ΣΕ ΘΕΣΗ ΝΑ ΚΑΛΥΨΕΙ ΤΑ ΣΤΑΘΕΡΑ ΤΗΣ ΕΞΟΔΑ ΚΑΙ ΑΠΌ ΤΗΝ ΗΜΕΡΟΜΗΝΙΑ ΑΥΤΉ ΑΡΧΙΖΕΙ Η ΠΕΡΙΟΔΟΣ ΤΩΝ ΚΕΡΔΩΝ ΤΗΣ.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 Τίτλος"/>
          <p:cNvSpPr>
            <a:spLocks noGrp="1"/>
          </p:cNvSpPr>
          <p:nvPr>
            <p:ph type="title"/>
          </p:nvPr>
        </p:nvSpPr>
        <p:spPr/>
        <p:txBody>
          <a:bodyPr/>
          <a:lstStyle/>
          <a:p>
            <a:pPr eaLnBrk="1" hangingPunct="1"/>
            <a:r>
              <a:rPr lang="el-GR" smtClean="0"/>
              <a:t>ΕΠΙΔΡΑΣΕΙΣ ΤΟΥ Ν.Σ</a:t>
            </a:r>
          </a:p>
        </p:txBody>
      </p:sp>
      <p:sp>
        <p:nvSpPr>
          <p:cNvPr id="67586" name="2 - Θέση περιεχομένου"/>
          <p:cNvSpPr>
            <a:spLocks noGrp="1"/>
          </p:cNvSpPr>
          <p:nvPr>
            <p:ph idx="1"/>
          </p:nvPr>
        </p:nvSpPr>
        <p:spPr/>
        <p:txBody>
          <a:bodyPr/>
          <a:lstStyle/>
          <a:p>
            <a:pPr eaLnBrk="1" hangingPunct="1"/>
            <a:r>
              <a:rPr lang="el-GR" smtClean="0"/>
              <a:t>ΤΟ Ν.Σ ΜΙΑΣ ΕΠΙΧΕΙΡΗΣΗΣ ΜΕΤΑΤΙΘΕΤΑΙ ΑΝ ΜΕΤΑΤΕΘΟΥΝ ΕΝΑΣ Η ΠΕΡΙΣΣΟΤΕΡΟΙ ΑΠΌ ΤΟΥΣ ΠΡΟΣΔΙΟΡΙΣΤΙΚΟΥΣ ΠΑΡΑΓΟΝΤΕΣ ΑΥΤΟΥ ΌΠΩΣ:</a:t>
            </a:r>
          </a:p>
          <a:p>
            <a:pPr eaLnBrk="1" hangingPunct="1"/>
            <a:r>
              <a:rPr lang="el-GR" smtClean="0"/>
              <a:t>Α) ΤΟ ΣΤΑΘΕΡΟ ΚΟΣΤΟΣ</a:t>
            </a:r>
          </a:p>
          <a:p>
            <a:pPr eaLnBrk="1" hangingPunct="1"/>
            <a:r>
              <a:rPr lang="el-GR" smtClean="0"/>
              <a:t>Β) ΤΟ ΜΕΤΑΒΛΗΤΟ ΚΟΣΤΟΣ</a:t>
            </a:r>
          </a:p>
          <a:p>
            <a:pPr eaLnBrk="1" hangingPunct="1"/>
            <a:r>
              <a:rPr lang="el-GR" smtClean="0"/>
              <a:t>Γ) Η ΤΙΜΗ ΠΩΛΗΣΗΣ</a:t>
            </a:r>
          </a:p>
          <a:p>
            <a:pPr eaLnBrk="1" hangingPunct="1"/>
            <a:r>
              <a:rPr lang="el-GR" smtClean="0"/>
              <a:t>Δ) Ο ΟΓΚΟΣ ΠΩΛΗΣΗΣ ΑΥΤΗΣ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 Τίτλος"/>
          <p:cNvSpPr>
            <a:spLocks noGrp="1"/>
          </p:cNvSpPr>
          <p:nvPr>
            <p:ph type="title"/>
          </p:nvPr>
        </p:nvSpPr>
        <p:spPr/>
        <p:txBody>
          <a:bodyPr/>
          <a:lstStyle/>
          <a:p>
            <a:pPr eaLnBrk="1" hangingPunct="1"/>
            <a:endParaRPr lang="el-GR" smtClean="0"/>
          </a:p>
        </p:txBody>
      </p:sp>
      <p:sp>
        <p:nvSpPr>
          <p:cNvPr id="69634" name="2 - Θέση περιεχομένου"/>
          <p:cNvSpPr>
            <a:spLocks noGrp="1"/>
          </p:cNvSpPr>
          <p:nvPr>
            <p:ph idx="1"/>
          </p:nvPr>
        </p:nvSpPr>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 Τίτλος"/>
          <p:cNvSpPr>
            <a:spLocks noGrp="1"/>
          </p:cNvSpPr>
          <p:nvPr>
            <p:ph type="title"/>
          </p:nvPr>
        </p:nvSpPr>
        <p:spPr/>
        <p:txBody>
          <a:bodyPr/>
          <a:lstStyle/>
          <a:p>
            <a:pPr eaLnBrk="1" hangingPunct="1"/>
            <a:endParaRPr lang="el-GR" smtClean="0"/>
          </a:p>
        </p:txBody>
      </p:sp>
      <p:sp>
        <p:nvSpPr>
          <p:cNvPr id="71682" name="2 - Θέση περιεχομένου"/>
          <p:cNvSpPr>
            <a:spLocks noGrp="1"/>
          </p:cNvSpPr>
          <p:nvPr>
            <p:ph idx="1"/>
          </p:nvPr>
        </p:nvSpPr>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ΜΕΘΟΔΟΣ ΤΗΣ ΜΑΘΗΜΑΤΙΚΗΣ ΙΣΟΤΗΤΑΣ</a:t>
            </a:r>
            <a:endParaRPr lang="el-GR" dirty="0"/>
          </a:p>
        </p:txBody>
      </p:sp>
      <p:sp>
        <p:nvSpPr>
          <p:cNvPr id="3" name="2 - Θέση περιεχομένου"/>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l-GR" dirty="0" smtClean="0"/>
              <a:t>ΣΥΜΦΩΝΑ ΜΕ ΤΗΝ ΜΕΘΟΔΟ ΑΥΤΉ Η ΣΧΕΣΗ ΜΕΤΑΞΥ ΤΩΝ ΠΩΛΗΣΕΩΝ ΜΙΑΣ ΕΠΙΧΕΙΡΗΣΗΣ, ΤΩΝ ΜΕΤΑΒΛΗΤΩΝ ΚΑΙ ΣΤΑΘΕΡΩΝ ΔΑΠΑΝΩΝ ΚΑΘΩΣ ΚΑΙ ΤΩΝ ΚΕΡΔΩΝ ΜΠΟΡΕΙ ΝΑ ΕΚΦΡΑΣΤΕΙ ΩΣ ΕΞΗΣ:</a:t>
            </a:r>
          </a:p>
          <a:p>
            <a:pPr eaLnBrk="1" fontAlgn="auto" hangingPunct="1">
              <a:spcAft>
                <a:spcPts val="0"/>
              </a:spcAft>
              <a:buFont typeface="Arial" pitchFamily="34" charset="0"/>
              <a:buChar char="•"/>
              <a:defRPr/>
            </a:pPr>
            <a:r>
              <a:rPr lang="el-GR" dirty="0" smtClean="0"/>
              <a:t>ΕΣΟΔΑ ΑΠΌ ΠΩΛΗΣΕΙΣ =</a:t>
            </a:r>
          </a:p>
          <a:p>
            <a:pPr eaLnBrk="1" fontAlgn="auto" hangingPunct="1">
              <a:spcAft>
                <a:spcPts val="0"/>
              </a:spcAft>
              <a:buFont typeface="Arial" pitchFamily="34" charset="0"/>
              <a:buChar char="•"/>
              <a:defRPr/>
            </a:pPr>
            <a:r>
              <a:rPr lang="el-GR" dirty="0" smtClean="0"/>
              <a:t>ΣΤΑΘΕΡΕΣ ΔΑΠΑΝΕΣ + ΜΕΤΑΒΛΗΤΕΣ + ΚΑΘΑΡΟ ΚΕΡΔΟΣ ή</a:t>
            </a:r>
          </a:p>
          <a:p>
            <a:pPr eaLnBrk="1" fontAlgn="auto" hangingPunct="1">
              <a:spcAft>
                <a:spcPts val="0"/>
              </a:spcAft>
              <a:buFont typeface="Arial" pitchFamily="34" charset="0"/>
              <a:buChar char="•"/>
              <a:defRPr/>
            </a:pPr>
            <a:r>
              <a:rPr lang="el-GR" dirty="0" smtClean="0"/>
              <a:t>Π=</a:t>
            </a:r>
            <a:r>
              <a:rPr lang="el-GR" dirty="0"/>
              <a:t>Σ</a:t>
            </a:r>
            <a:r>
              <a:rPr lang="en-US" dirty="0" smtClean="0"/>
              <a:t>+M+K</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 Τίτλος"/>
          <p:cNvSpPr>
            <a:spLocks noGrp="1"/>
          </p:cNvSpPr>
          <p:nvPr>
            <p:ph type="title"/>
          </p:nvPr>
        </p:nvSpPr>
        <p:spPr/>
        <p:txBody>
          <a:bodyPr/>
          <a:lstStyle/>
          <a:p>
            <a:pPr eaLnBrk="1" hangingPunct="1"/>
            <a:endParaRPr lang="el-GR" smtClean="0"/>
          </a:p>
        </p:txBody>
      </p:sp>
      <p:sp>
        <p:nvSpPr>
          <p:cNvPr id="73730" name="2 - Θέση περιεχομένου"/>
          <p:cNvSpPr>
            <a:spLocks noGrp="1"/>
          </p:cNvSpPr>
          <p:nvPr>
            <p:ph idx="1"/>
          </p:nvPr>
        </p:nvSpPr>
        <p:spPr/>
        <p:txBody>
          <a:bodyPr/>
          <a:lstStyle/>
          <a:p>
            <a:pPr eaLnBrk="1" hangingPunct="1"/>
            <a:endParaRPr lang="el-G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p:txBody>
          <a:bodyPr/>
          <a:lstStyle/>
          <a:p>
            <a:pPr eaLnBrk="1" hangingPunct="1"/>
            <a:endParaRPr lang="el-GR" smtClean="0"/>
          </a:p>
        </p:txBody>
      </p:sp>
      <p:sp>
        <p:nvSpPr>
          <p:cNvPr id="20482" name="2 - Θέση περιεχομένου"/>
          <p:cNvSpPr>
            <a:spLocks noGrp="1"/>
          </p:cNvSpPr>
          <p:nvPr>
            <p:ph idx="1"/>
          </p:nvPr>
        </p:nvSpPr>
        <p:spPr/>
        <p:txBody>
          <a:bodyPr/>
          <a:lstStyle/>
          <a:p>
            <a:pPr eaLnBrk="1" hangingPunct="1"/>
            <a:r>
              <a:rPr lang="el-GR" smtClean="0"/>
              <a:t>ΣΤΟ ΝΕΚΡΟ ΣΗΜΕΙΟ ΤΟ ΚΕΡΔΟΣ ΠΟΥ ΠΡΑΓΜΑΤΟΠΟΙΕΙ Η ΕΠΙΧΕΙΡΗΣΗ ΕΊΝΑΙ ΙΣΟ ΜΕ ΜΗΔΕΝ ΟΠΟΤΕ Η ΕΞΙΣΩΣΗ ΠΑΙΡΝΕΙ ΤΗΝ ΜΟΡΦΗ:</a:t>
            </a:r>
          </a:p>
          <a:p>
            <a:pPr eaLnBrk="1" hangingPunct="1"/>
            <a:r>
              <a:rPr lang="el-GR" smtClean="0"/>
              <a:t>Π = Σ+Μ</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p:txBody>
          <a:bodyPr/>
          <a:lstStyle/>
          <a:p>
            <a:pPr eaLnBrk="1" hangingPunct="1"/>
            <a:endParaRPr lang="el-GR" smtClean="0"/>
          </a:p>
        </p:txBody>
      </p:sp>
      <p:sp>
        <p:nvSpPr>
          <p:cNvPr id="22530" name="2 - Θέση περιεχομένου"/>
          <p:cNvSpPr>
            <a:spLocks noGrp="1"/>
          </p:cNvSpPr>
          <p:nvPr>
            <p:ph idx="1"/>
          </p:nvPr>
        </p:nvSpPr>
        <p:spPr/>
        <p:txBody>
          <a:bodyPr/>
          <a:lstStyle/>
          <a:p>
            <a:pPr eaLnBrk="1" hangingPunct="1"/>
            <a:r>
              <a:rPr lang="el-GR" dirty="0" smtClean="0"/>
              <a:t>ΕΠΕΙΔΗ ΌΜΩΣ ΤΑ ΕΣΟΔΑ ΤΩΝ ΠΩΛΗΣΕΩΝ ΜΙΑΣ ΕΠΙΧΕΙΡΗΣΗΣ ΑΠΟΤΕΛΟΥΝ ΤΟ ΓΙΝΟΜΕΝΟ ΤΟΥ ΑΡΙΘΜΟΥ ΤΩΝ ΠΩΛΗΘΕΝΤΩΝ ΜΟΝΑΔΩΝ ΜΕ ΤΗΝ ΤΙΜΗ ΠΩΛΗΣΗΣ ΑΥΤΩΝ ΕΝΏ ΟΙ ΣΤΑΘΕΡΕΣ ΔΑΠΑΝΕΣ ΔΕΝ ΜΕΤΑΒΑΛΛΟΝΤΑΙ ΚΑΙ ΟΙ ΜΕΤΑΒΛΗΤΕΣ ΔΑΠΑΝΕΣ ΕΊΝΑΙ ΑΝΑΛΟΓΕΣ ΤΟΥ ΥΨΟΥΣ ΤΩΝ ΠΩΛΗΘΕΝΤΩΝ ΜΟΝΑΔΩΝ Ο ΠΑΡΑΠΑΝΩ ΤΥΠΟΣ ΠΑΙΡΝΕΙ ΑΥΤΉ ΤΗΝ ΜΟΡΦΗ</a:t>
            </a:r>
          </a:p>
          <a:p>
            <a:pPr eaLnBrk="1" hangingPunct="1"/>
            <a:endParaRPr lang="el-G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pPr eaLnBrk="1" hangingPunct="1"/>
            <a:endParaRPr lang="el-GR" smtClean="0"/>
          </a:p>
        </p:txBody>
      </p:sp>
      <p:sp>
        <p:nvSpPr>
          <p:cNvPr id="24578" name="2 - Θέση περιεχομένου"/>
          <p:cNvSpPr>
            <a:spLocks noGrp="1"/>
          </p:cNvSpPr>
          <p:nvPr>
            <p:ph idx="1"/>
          </p:nvPr>
        </p:nvSpPr>
        <p:spPr/>
        <p:txBody>
          <a:bodyPr/>
          <a:lstStyle/>
          <a:p>
            <a:pPr eaLnBrk="1" hangingPunct="1"/>
            <a:r>
              <a:rPr lang="el-GR" smtClean="0"/>
              <a:t>Τ * Χ =Σ+Μ * Χ + Κ</a:t>
            </a:r>
          </a:p>
          <a:p>
            <a:pPr eaLnBrk="1" hangingPunct="1"/>
            <a:r>
              <a:rPr lang="el-GR" smtClean="0"/>
              <a:t>Τ = ΤΙΜΗ ΠΩΛΗΣΕΩΣ ΚΑΤΆ ΜΟΝΑΔΑ ΠΡΟΙΟΝΤΟΣ</a:t>
            </a:r>
          </a:p>
          <a:p>
            <a:pPr eaLnBrk="1" hangingPunct="1"/>
            <a:r>
              <a:rPr lang="el-GR" smtClean="0"/>
              <a:t>Χ = ΖΗΤΟΥΜΕΝΗ ΠΟΣΟΤΗΤΑ</a:t>
            </a:r>
          </a:p>
          <a:p>
            <a:pPr eaLnBrk="1" hangingPunct="1"/>
            <a:r>
              <a:rPr lang="el-GR" smtClean="0"/>
              <a:t>Σ= ΣΤΑΘΕΡΕΣ ΔΑΠΑΝΕΣ</a:t>
            </a:r>
          </a:p>
          <a:p>
            <a:pPr eaLnBrk="1" hangingPunct="1"/>
            <a:r>
              <a:rPr lang="el-GR" smtClean="0"/>
              <a:t>Μ = ΜΕΤΑΒΛΗΤΕΣ ΔΑΠΑΝΕΣ </a:t>
            </a:r>
          </a:p>
          <a:p>
            <a:pPr eaLnBrk="1" hangingPunct="1"/>
            <a:r>
              <a:rPr lang="el-GR" smtClean="0"/>
              <a:t>Κ= ΚΑΘΑΡΟ ΚΕΡΔΟΣ ΤΟ ΟΠΟΙΟ ΣΤΟ ΝΕΚΡΟ ΣΗΜΕΙΟ ΕΊΝΑΙ ΜΗΔΕΝ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l-GR" dirty="0" smtClean="0"/>
              <a:t>ΑΝ Η ΠΑΡΑΠΑΝΩ ΕΞΙΣΩΣΗ ΛΥΘΕΙ ΩΣ ΠΡΟΣ Χ ΕΧΟΥΜΕ:</a:t>
            </a:r>
          </a:p>
          <a:p>
            <a:pPr eaLnBrk="1" fontAlgn="auto" hangingPunct="1">
              <a:spcAft>
                <a:spcPts val="0"/>
              </a:spcAft>
              <a:buFont typeface="Arial" pitchFamily="34" charset="0"/>
              <a:buChar char="•"/>
              <a:defRPr/>
            </a:pPr>
            <a:r>
              <a:rPr lang="el-GR" dirty="0" smtClean="0"/>
              <a:t>Τ*Χ- Μ*Χ = Σ</a:t>
            </a:r>
          </a:p>
          <a:p>
            <a:pPr eaLnBrk="1" fontAlgn="auto" hangingPunct="1">
              <a:spcAft>
                <a:spcPts val="0"/>
              </a:spcAft>
              <a:buFont typeface="Arial" pitchFamily="34" charset="0"/>
              <a:buChar char="•"/>
              <a:defRPr/>
            </a:pPr>
            <a:r>
              <a:rPr lang="el-GR" dirty="0" smtClean="0"/>
              <a:t>Χ(Τ-Μ)= Σ</a:t>
            </a:r>
          </a:p>
          <a:p>
            <a:pPr eaLnBrk="1" fontAlgn="auto" hangingPunct="1">
              <a:spcAft>
                <a:spcPts val="0"/>
              </a:spcAft>
              <a:buFont typeface="Arial" pitchFamily="34" charset="0"/>
              <a:buChar char="•"/>
              <a:defRPr/>
            </a:pPr>
            <a:r>
              <a:rPr lang="el-GR" dirty="0" smtClean="0"/>
              <a:t>Χ=  Σ/(Τ-Μ)</a:t>
            </a:r>
          </a:p>
          <a:p>
            <a:pPr eaLnBrk="1" fontAlgn="auto" hangingPunct="1">
              <a:spcAft>
                <a:spcPts val="0"/>
              </a:spcAft>
              <a:buFont typeface="Arial" pitchFamily="34" charset="0"/>
              <a:buChar char="•"/>
              <a:defRPr/>
            </a:pPr>
            <a:r>
              <a:rPr lang="el-GR" dirty="0" smtClean="0"/>
              <a:t>(Τ-Μ)= ΟΙ ΣΤΑΘΕΡΕΣ ΔΑΠΑΝΕΣ ΚΑΤΆ ΜΟΝΑΔΑ ΠΡΟΙΟΝΤΟΣ ΠΟΥ ΒΡΙΣΚΟΝΤΑΙ ΑΝ ΑΠΌ ΤΗΝ ΚΑΤΆ ΜΟΝΑΔΑ ΤΙΜΗ ΠΩΛΗΣΕΩΣ ΤΟΥ ΠΡΟΙΟΝΤΟΣ ΑΦΑΙΡΕΘΕΙ ΤΟ ΚΑΤΆ ΜΟΝΑΔΑ ΜΕΤΑΒΛΗΤΟ ΚΟΣΤΟΣ</a:t>
            </a:r>
          </a:p>
          <a:p>
            <a:pPr eaLnBrk="1" fontAlgn="auto" hangingPunct="1">
              <a:spcAft>
                <a:spcPts val="0"/>
              </a:spcAft>
              <a:buFont typeface="Arial" pitchFamily="34" charset="0"/>
              <a:buChar char="•"/>
              <a:defRPr/>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Τίτλος"/>
          <p:cNvSpPr>
            <a:spLocks noGrp="1"/>
          </p:cNvSpPr>
          <p:nvPr>
            <p:ph type="title"/>
          </p:nvPr>
        </p:nvSpPr>
        <p:spPr/>
        <p:txBody>
          <a:bodyPr/>
          <a:lstStyle/>
          <a:p>
            <a:pPr eaLnBrk="1" hangingPunct="1"/>
            <a:r>
              <a:rPr lang="el-GR" smtClean="0"/>
              <a:t>ΠΑΡΑΔΕΙΓΜΑ</a:t>
            </a:r>
          </a:p>
        </p:txBody>
      </p:sp>
      <p:sp>
        <p:nvSpPr>
          <p:cNvPr id="3" name="2 - Θέση περιεχομένου"/>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l-GR" dirty="0" smtClean="0"/>
              <a:t>ΕΣΤΩ ΌΤΙ Η ΕΠΙΧΕΙΡΗΣΗ ΒΗΤΑ ΠΑΡΑΓΕΙ ΈΝΑ ΠΡΟΙΟΝ ΤΟ ΟΠΟΙΟ ΠΩΛΕΙ ΠΡΟΣ 20 Ε ΤΗΝ ΜΟΝΑΔΑ. ΤΑ ΣΤΑΘΕΡΑ ΤΗΣ ΕΞΟΔΑ ΕΊΝΑΙ 120000 Ε ΤΟ ΕΤΟΣ ΚΑΙ ΤΟ ΜΕΤΑΒΛΗΤΟ ΚΟΣΤΟΣ 8 Ε ΚΑΤΆ ΜΟΝΑΔΑ ΠΡΟΙΟΝΤΟΣ. ΤΟ ΠΑΡΟΝ ΕΠΙΠΕΔΟ ΠΑΡΑΓΩΓΗΣ ΕΊΝΑΙ 12000 ΜΟΝΑΔΕΣ.</a:t>
            </a:r>
          </a:p>
          <a:p>
            <a:pPr eaLnBrk="1" fontAlgn="auto" hangingPunct="1">
              <a:spcAft>
                <a:spcPts val="0"/>
              </a:spcAft>
              <a:buFont typeface="Arial" pitchFamily="34" charset="0"/>
              <a:buChar char="•"/>
              <a:defRPr/>
            </a:pPr>
            <a:r>
              <a:rPr lang="el-GR" dirty="0" smtClean="0"/>
              <a:t>ΖΗΤΕΙΤΑΙ ΝΑ ΒΡΕΘΕΙ ΠΟΙΟ ΕΊΝΑΙ ΤΟ ΝΕΚΡΟ ΣΗΜΕΙΟ ΤΗΣ ΕΠΙΧΕΙΡΗΣΕΩΣ ΣΕ ΜΟΝΑΔΕΣ ΠΩΛΗΣΕΩΝ</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Τίτλος"/>
          <p:cNvSpPr>
            <a:spLocks noGrp="1"/>
          </p:cNvSpPr>
          <p:nvPr>
            <p:ph type="title"/>
          </p:nvPr>
        </p:nvSpPr>
        <p:spPr/>
        <p:txBody>
          <a:bodyPr/>
          <a:lstStyle/>
          <a:p>
            <a:pPr eaLnBrk="1" hangingPunct="1"/>
            <a:endParaRPr lang="el-GR" smtClean="0"/>
          </a:p>
        </p:txBody>
      </p:sp>
      <p:sp>
        <p:nvSpPr>
          <p:cNvPr id="30722" name="2 - Θέση περιεχομένου"/>
          <p:cNvSpPr>
            <a:spLocks noGrp="1"/>
          </p:cNvSpPr>
          <p:nvPr>
            <p:ph idx="1"/>
          </p:nvPr>
        </p:nvSpPr>
        <p:spPr/>
        <p:txBody>
          <a:bodyPr/>
          <a:lstStyle/>
          <a:p>
            <a:pPr eaLnBrk="1" hangingPunct="1"/>
            <a:r>
              <a:rPr lang="el-GR" dirty="0" smtClean="0"/>
              <a:t>ΑΝ ΥΠΟΘΕΣΟΥΜΕ ΌΤΙ Χ ΕΊΝΑΙ ΤΟ ΖΗΤΟΥΜΕΝΟ ΥΨΟΣ ΠΑΡΑΓΩΓΗΣ ΣΕ ΜΟΝΑΔΕΣ ΠΡΟΙΟΝΤΟΣ ΚΑΙ ΕΦΑΡΜΟΣΟΥΜΕ ΤΑ ΔΕΔΟΜΕΝΑ ΣΤΗΝ ΕΞΙΣΩΣΗ ΤΟΤΕ ΕΧΟΥΜΕ</a:t>
            </a:r>
          </a:p>
          <a:p>
            <a:pPr eaLnBrk="1" hangingPunct="1"/>
            <a:r>
              <a:rPr lang="el-GR" dirty="0"/>
              <a:t>Τ</a:t>
            </a:r>
            <a:r>
              <a:rPr lang="el-GR" dirty="0" smtClean="0"/>
              <a:t>*Χ=Σ+Μ*Χ+Κ</a:t>
            </a:r>
          </a:p>
          <a:p>
            <a:pPr eaLnBrk="1" hangingPunct="1"/>
            <a:r>
              <a:rPr lang="el-GR" dirty="0" smtClean="0"/>
              <a:t>20*Χ=120000 +8*Χ+0=</a:t>
            </a:r>
          </a:p>
          <a:p>
            <a:pPr eaLnBrk="1" hangingPunct="1"/>
            <a:r>
              <a:rPr lang="el-GR" dirty="0" smtClean="0"/>
              <a:t>Χ= 120000/12=10000 ΜΟΝΑΔΕΣ</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1107</Words>
  <Application>Microsoft Office PowerPoint</Application>
  <PresentationFormat>Προβολή στην οθόνη (4:3)</PresentationFormat>
  <Paragraphs>126</Paragraphs>
  <Slides>30</Slides>
  <Notes>30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ΜΕΘΟΔΟΙ ΥΠΟΛΟΓΙΣΜΟΥ ΤΟΥ ΝΕΚΡΟΥ ΣΗΜΕΙΟΥ</vt:lpstr>
      <vt:lpstr>Διαφάνεια 2</vt:lpstr>
      <vt:lpstr>ΜΕΘΟΔΟΣ ΤΗΣ ΜΑΘΗΜΑΤΙΚΗΣ ΙΣΟΤΗΤΑΣ</vt:lpstr>
      <vt:lpstr>Διαφάνεια 4</vt:lpstr>
      <vt:lpstr>Διαφάνεια 5</vt:lpstr>
      <vt:lpstr>Διαφάνεια 6</vt:lpstr>
      <vt:lpstr>Διαφάνεια 7</vt:lpstr>
      <vt:lpstr>ΠΑΡΑΔΕΙΓΜΑ</vt:lpstr>
      <vt:lpstr>Διαφάνεια 9</vt:lpstr>
      <vt:lpstr>Διαφάνεια 10</vt:lpstr>
      <vt:lpstr>ΜΕΘΟΔΟΣ ΤΟΥ ΜΕΙΚΤΟΥ ΚΕΡΔΟΥΣ</vt:lpstr>
      <vt:lpstr>Διαφάνεια 12</vt:lpstr>
      <vt:lpstr>Διαφάνεια 13</vt:lpstr>
      <vt:lpstr>ΜΕΘΟΔΟΣ ΤΗΣ ΓΡΑΦΙΚΗΣ ΠΑΡΑΣΤΑΣΕΩΣ</vt:lpstr>
      <vt:lpstr>Διαφάνεια 15</vt:lpstr>
      <vt:lpstr>Διαφάνεια 16</vt:lpstr>
      <vt:lpstr>Διαφάνεια 17</vt:lpstr>
      <vt:lpstr>Διαφάνεια 18</vt:lpstr>
      <vt:lpstr>Διαφάνεια 19</vt:lpstr>
      <vt:lpstr>ΜΗ ΓΡΑΜΜΙΚΟ ΔΙΑΓΡΑΜΜΑ ΝΕΚΡΟΥ ΣΗΜΕΙΟΥ </vt:lpstr>
      <vt:lpstr>Διαφάνεια 21</vt:lpstr>
      <vt:lpstr>ΤΟ ΝΕΚΡΟ ΣΗΜΕΙΟ ΣΕ ΕΠΙΧΕΙΡΗΣΕΙΣ ΠΑΡΟΧΗΣ ΥΠΗΡΕΣΙΩΝ</vt:lpstr>
      <vt:lpstr>Διαφάνεια 23</vt:lpstr>
      <vt:lpstr>Διαφάνεια 24</vt:lpstr>
      <vt:lpstr>Διαφάνεια 25</vt:lpstr>
      <vt:lpstr>Διαφάνεια 26</vt:lpstr>
      <vt:lpstr>ΕΠΙΔΡΑΣΕΙΣ ΤΟΥ Ν.Σ</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ΜΕΘΟΔΟΙ ΥΠΟΛΟΓΙΣΜΟΥ ΤΟΥ ΝΕΚΡΟΥ ΣΗΜΕΙΟΥ</dc:title>
  <dc:creator>Windows User</dc:creator>
  <cp:lastModifiedBy>user</cp:lastModifiedBy>
  <cp:revision>33</cp:revision>
  <dcterms:created xsi:type="dcterms:W3CDTF">2007-12-07T11:01:07Z</dcterms:created>
  <dcterms:modified xsi:type="dcterms:W3CDTF">2015-11-24T09:53:16Z</dcterms:modified>
</cp:coreProperties>
</file>